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8" r:id="rId2"/>
    <p:sldId id="336" r:id="rId3"/>
    <p:sldId id="354" r:id="rId4"/>
    <p:sldId id="353" r:id="rId5"/>
    <p:sldId id="337" r:id="rId6"/>
    <p:sldId id="350" r:id="rId7"/>
    <p:sldId id="352" r:id="rId8"/>
    <p:sldId id="343" r:id="rId9"/>
    <p:sldId id="344" r:id="rId10"/>
    <p:sldId id="345" r:id="rId11"/>
    <p:sldId id="355" r:id="rId12"/>
    <p:sldId id="356" r:id="rId13"/>
    <p:sldId id="357" r:id="rId14"/>
    <p:sldId id="358" r:id="rId15"/>
    <p:sldId id="366" r:id="rId16"/>
    <p:sldId id="359" r:id="rId17"/>
    <p:sldId id="360" r:id="rId18"/>
    <p:sldId id="361" r:id="rId19"/>
    <p:sldId id="362" r:id="rId20"/>
    <p:sldId id="363" r:id="rId21"/>
    <p:sldId id="365" r:id="rId22"/>
    <p:sldId id="368" r:id="rId23"/>
    <p:sldId id="369" r:id="rId24"/>
    <p:sldId id="370" r:id="rId25"/>
    <p:sldId id="364" r:id="rId26"/>
    <p:sldId id="371" r:id="rId27"/>
    <p:sldId id="367" r:id="rId2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480" userDrawn="1">
          <p15:clr>
            <a:srgbClr val="A4A3A4"/>
          </p15:clr>
        </p15:guide>
        <p15:guide id="7" pos="5201" userDrawn="1">
          <p15:clr>
            <a:srgbClr val="F26B43"/>
          </p15:clr>
        </p15:guide>
        <p15:guide id="8" pos="2479" userDrawn="1">
          <p15:clr>
            <a:srgbClr val="F26B43"/>
          </p15:clr>
        </p15:guide>
        <p15:guide id="9" orient="horz" pos="2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t K" initials="AK" lastIdx="8" clrIdx="0"/>
  <p:cmAuthor id="2" name="Artur" initials="A" lastIdx="4" clrIdx="1"/>
  <p:cmAuthor id="3" name="Ани Арсенян" initials="АА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192"/>
    <a:srgbClr val="A6771F"/>
    <a:srgbClr val="8E8DA6"/>
    <a:srgbClr val="CCAA73"/>
    <a:srgbClr val="FFFFFF"/>
    <a:srgbClr val="E1D6D3"/>
    <a:srgbClr val="EAE0DC"/>
    <a:srgbClr val="E7DFDC"/>
    <a:srgbClr val="CDD8D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0A9EA-86F9-4805-AC9F-1E89F832B37A}" v="7" dt="2020-12-22T10:50:42.087"/>
    <p1510:client id="{C612991B-5557-40AD-8720-F4D732B09D20}" v="1" dt="2020-12-27T18:27:51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5297" autoAdjust="0"/>
  </p:normalViewPr>
  <p:slideViewPr>
    <p:cSldViewPr>
      <p:cViewPr varScale="1">
        <p:scale>
          <a:sx n="115" d="100"/>
          <a:sy n="115" d="100"/>
        </p:scale>
        <p:origin x="696" y="114"/>
      </p:cViewPr>
      <p:guideLst>
        <p:guide orient="horz" pos="1480"/>
        <p:guide pos="5201"/>
        <p:guide pos="2479"/>
        <p:guide orient="horz" pos="2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Чеботарева Анна Александровна" userId="S::chebotareva.aa@edu.rut-miit.ru::4f3fb8de-f39d-4aa6-8043-cfef03420b37" providerId="AD" clId="Web-{C612991B-5557-40AD-8720-F4D732B09D20}"/>
    <pc:docChg chg="delSld">
      <pc:chgData name="Чеботарева Анна Александровна" userId="S::chebotareva.aa@edu.rut-miit.ru::4f3fb8de-f39d-4aa6-8043-cfef03420b37" providerId="AD" clId="Web-{C612991B-5557-40AD-8720-F4D732B09D20}" dt="2020-12-27T18:27:51.904" v="0"/>
      <pc:docMkLst>
        <pc:docMk/>
      </pc:docMkLst>
      <pc:sldChg chg="del">
        <pc:chgData name="Чеботарева Анна Александровна" userId="S::chebotareva.aa@edu.rut-miit.ru::4f3fb8de-f39d-4aa6-8043-cfef03420b37" providerId="AD" clId="Web-{C612991B-5557-40AD-8720-F4D732B09D20}" dt="2020-12-27T18:27:51.904" v="0"/>
        <pc:sldMkLst>
          <pc:docMk/>
          <pc:sldMk cId="1945663345" sldId="338"/>
        </pc:sldMkLst>
      </pc:sldChg>
    </pc:docChg>
  </pc:docChgLst>
  <pc:docChgLst>
    <pc:chgData name="Панюкова Наталья Андреевна" userId="S::paniukova.na@edu.rut-miit.ru::65dec118-9a23-4e31-b191-fa84ab92ee46" providerId="AD" clId="Web-{4700A9EA-86F9-4805-AC9F-1E89F832B37A}"/>
    <pc:docChg chg="modSld">
      <pc:chgData name="Панюкова Наталья Андреевна" userId="S::paniukova.na@edu.rut-miit.ru::65dec118-9a23-4e31-b191-fa84ab92ee46" providerId="AD" clId="Web-{4700A9EA-86F9-4805-AC9F-1E89F832B37A}" dt="2020-12-22T10:50:42.087" v="6" actId="20577"/>
      <pc:docMkLst>
        <pc:docMk/>
      </pc:docMkLst>
      <pc:sldChg chg="modSp">
        <pc:chgData name="Панюкова Наталья Андреевна" userId="S::paniukova.na@edu.rut-miit.ru::65dec118-9a23-4e31-b191-fa84ab92ee46" providerId="AD" clId="Web-{4700A9EA-86F9-4805-AC9F-1E89F832B37A}" dt="2020-12-22T10:50:39.102" v="4" actId="20577"/>
        <pc:sldMkLst>
          <pc:docMk/>
          <pc:sldMk cId="3187917848" sldId="365"/>
        </pc:sldMkLst>
        <pc:spChg chg="mod">
          <ac:chgData name="Панюкова Наталья Андреевна" userId="S::paniukova.na@edu.rut-miit.ru::65dec118-9a23-4e31-b191-fa84ab92ee46" providerId="AD" clId="Web-{4700A9EA-86F9-4805-AC9F-1E89F832B37A}" dt="2020-12-22T10:50:39.102" v="4" actId="20577"/>
          <ac:spMkLst>
            <pc:docMk/>
            <pc:sldMk cId="3187917848" sldId="365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5CD53283-0C54-4801-851B-CFE3DD693168}" type="datetimeFigureOut">
              <a:rPr lang="ru-RU" smtClean="0"/>
              <a:t>27.12.2020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1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7AE1D353-E0ED-4FFE-A5FE-0A74DEE8E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4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D353-E0ED-4FFE-A5FE-0A74DEE8E90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0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D353-E0ED-4FFE-A5FE-0A74DEE8E9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4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D353-E0ED-4FFE-A5FE-0A74DEE8E9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06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1D353-E0ED-4FFE-A5FE-0A74DEE8E9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8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24" t="39982" r="31598"/>
          <a:stretch/>
        </p:blipFill>
        <p:spPr>
          <a:xfrm rot="5400000">
            <a:off x="2374400" y="-2863910"/>
            <a:ext cx="7069501" cy="126291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3553"/>
            <a:ext cx="5505450" cy="1827109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+mj-lt"/>
                <a:ea typeface="Open Sans Semibold" charset="0"/>
                <a:cs typeface="Open Sans Semibold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122738"/>
            <a:ext cx="550545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38773" y="6286927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27" r="40973" b="7316"/>
          <a:stretch/>
        </p:blipFill>
        <p:spPr>
          <a:xfrm>
            <a:off x="6493543" y="718683"/>
            <a:ext cx="5730186" cy="61393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48" y="271633"/>
            <a:ext cx="3370752" cy="956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05" y="538950"/>
            <a:ext cx="2932989" cy="4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6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9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939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47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0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здание&#10;&#10;&#10;&#10;Описание создано автоматически">
            <a:extLst>
              <a:ext uri="{FF2B5EF4-FFF2-40B4-BE49-F238E27FC236}">
                <a16:creationId xmlns:a16="http://schemas.microsoft.com/office/drawing/2014/main" id="{C9A9CF7C-CCF2-CE45-A259-8A9235DDB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78" t="16970" r="32635"/>
          <a:stretch/>
        </p:blipFill>
        <p:spPr>
          <a:xfrm>
            <a:off x="5654981" y="1248735"/>
            <a:ext cx="6590807" cy="5694218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095416"/>
            <a:ext cx="27432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ADCAA6-13FC-B84C-A713-7011CFF68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77669"/>
            <a:ext cx="2170177" cy="6289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FA74A2-604D-6449-9B26-A583E804561D}"/>
              </a:ext>
            </a:extLst>
          </p:cNvPr>
          <p:cNvSpPr/>
          <p:nvPr userDrawn="1"/>
        </p:nvSpPr>
        <p:spPr>
          <a:xfrm>
            <a:off x="5654981" y="1785257"/>
            <a:ext cx="2150076" cy="507274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03553"/>
            <a:ext cx="5505450" cy="1827109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/>
                </a:solidFill>
                <a:latin typeface="+mj-lt"/>
                <a:ea typeface="Open Sans Semibold" charset="0"/>
                <a:cs typeface="Open Sans Semibold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122738"/>
            <a:ext cx="5505450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37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2D45FA-62F8-F441-814F-FA94AB644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24" t="39982" r="31598"/>
          <a:stretch/>
        </p:blipFill>
        <p:spPr>
          <a:xfrm rot="5400000">
            <a:off x="2434706" y="-2803603"/>
            <a:ext cx="7069501" cy="125085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6824" y="4519071"/>
            <a:ext cx="3926905" cy="2338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77804" y="-1"/>
            <a:ext cx="3635887" cy="2572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011" y="2906497"/>
            <a:ext cx="3370752" cy="956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>
            <a:off x="2672244" y="3863480"/>
            <a:ext cx="2126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www.mintrans.ru</a:t>
            </a:r>
            <a:endParaRPr lang="ru-RU" sz="20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7439523" y="3885499"/>
            <a:ext cx="1620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</a:t>
            </a:r>
            <a:r>
              <a:rPr lang="ru-RU" sz="20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РУТ.РФ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330" y="3139333"/>
            <a:ext cx="2973237" cy="49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7" y="338012"/>
            <a:ext cx="5486554" cy="50689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678" y="1212990"/>
            <a:ext cx="11152643" cy="4749800"/>
          </a:xfrm>
        </p:spPr>
        <p:txBody>
          <a:bodyPr/>
          <a:lstStyle>
            <a:lvl1pPr>
              <a:defRPr b="0" i="0">
                <a:latin typeface="+mn-lt"/>
                <a:ea typeface="Open Sans Light" charset="0"/>
                <a:cs typeface="Open Sans Light" charset="0"/>
              </a:defRPr>
            </a:lvl1pPr>
            <a:lvl2pPr>
              <a:defRPr b="0" i="0">
                <a:latin typeface="+mn-lt"/>
                <a:ea typeface="Open Sans Light" charset="0"/>
                <a:cs typeface="Open Sans Light" charset="0"/>
              </a:defRPr>
            </a:lvl2pPr>
            <a:lvl3pPr>
              <a:defRPr b="0" i="0">
                <a:latin typeface="+mn-lt"/>
                <a:ea typeface="Open Sans Light" charset="0"/>
                <a:cs typeface="Open Sans Light" charset="0"/>
              </a:defRPr>
            </a:lvl3pPr>
            <a:lvl4pPr>
              <a:defRPr b="0" i="0">
                <a:latin typeface="+mn-lt"/>
                <a:ea typeface="Open Sans Light" charset="0"/>
                <a:cs typeface="Open Sans Light" charset="0"/>
              </a:defRPr>
            </a:lvl4pPr>
            <a:lvl5pPr>
              <a:defRPr b="0" i="0">
                <a:latin typeface="+mn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07443" y="6451543"/>
            <a:ext cx="27432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fld id="{EF717E07-C66C-6149-98B7-03ADCD069A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429901" y="345373"/>
            <a:ext cx="0" cy="45561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80B86-804E-9C4A-AB5A-CF6C5BC6B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930" y="331199"/>
            <a:ext cx="1301169" cy="37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4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0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2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7E07-C66C-6149-98B7-03ADCD069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43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ebofknowledge.com/UA_GeneralSearch_input.do?product=UA&amp;search_mode=GeneralSearch&amp;SID=E596v7yecBOG7Jm1Ift&amp;preferencesSaved=#searchErrorMessag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ibrary.ru/querybox.asp" TargetMode="External"/><Relationship Id="rId2" Type="http://schemas.openxmlformats.org/officeDocument/2006/relationships/hyperlink" Target="https://apps.webofknowledge.com/UA_GeneralSearch_input.do?product=UA&amp;search_mode=GeneralSearch&amp;SID=E596v7yecBOG7Jm1Ift&amp;preferencesSaved=#searchErrorMessage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nfHpcgZt4WKfsoVlx51y0nBAlcxmY9gs?usp=sharing" TargetMode="External"/><Relationship Id="rId2" Type="http://schemas.openxmlformats.org/officeDocument/2006/relationships/hyperlink" Target="https://drive.google.com/drive/folders/1jK9A7-7Nsj7lQVHOOJD_VwdpIyxP4ssG?usp=sharin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1D8E4-5D1D-4D22-8C31-0F85E956F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000" y="5409000"/>
            <a:ext cx="6905296" cy="935380"/>
          </a:xfrm>
        </p:spPr>
        <p:txBody>
          <a:bodyPr>
            <a:noAutofit/>
          </a:bodyPr>
          <a:lstStyle/>
          <a:p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br>
              <a:rPr lang="ru-RU" sz="1800" dirty="0">
                <a:latin typeface="Graduate"/>
                <a:cs typeface="Arial" panose="020B0604020202020204" pitchFamily="34" charset="0"/>
              </a:rPr>
            </a:br>
            <a:r>
              <a:rPr lang="ru-RU" sz="2800" dirty="0">
                <a:latin typeface="Graduate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Подготовка годового </a:t>
            </a:r>
            <a:b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 отчета кафедр </a:t>
            </a:r>
            <a:b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 РУТ (МИИТ)</a:t>
            </a:r>
            <a:b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  <a:b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</a:br>
            <a:br>
              <a:rPr lang="ru-RU" sz="2600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A6771F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Москва,  2020 г.</a:t>
            </a:r>
            <a:br>
              <a:rPr lang="ru-RU" sz="2000" b="1" dirty="0">
                <a:solidFill>
                  <a:srgbClr val="A6771F"/>
                </a:solidFill>
                <a:latin typeface="Graduate"/>
                <a:cs typeface="Arial" panose="020B0604020202020204" pitchFamily="34" charset="0"/>
              </a:rPr>
            </a:br>
            <a:br>
              <a:rPr lang="ru-RU" sz="2000" dirty="0">
                <a:latin typeface="Graduate"/>
                <a:cs typeface="Arial" panose="020B0604020202020204" pitchFamily="34" charset="0"/>
              </a:rPr>
            </a:br>
            <a:br>
              <a:rPr lang="ru-RU" sz="2000" dirty="0">
                <a:latin typeface="Graduate"/>
                <a:cs typeface="Arial" panose="020B0604020202020204" pitchFamily="34" charset="0"/>
              </a:rPr>
            </a:br>
            <a:br>
              <a:rPr lang="ru-RU" sz="2000" dirty="0">
                <a:latin typeface="Graduate"/>
                <a:cs typeface="Arial" panose="020B0604020202020204" pitchFamily="34" charset="0"/>
              </a:rPr>
            </a:br>
            <a:endParaRPr lang="ru-RU" sz="2000" b="0" dirty="0">
              <a:latin typeface="Graduate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3ACFC3-37E3-774E-8945-FEDA615C8CD0}"/>
              </a:ext>
            </a:extLst>
          </p:cNvPr>
          <p:cNvSpPr/>
          <p:nvPr/>
        </p:nvSpPr>
        <p:spPr>
          <a:xfrm>
            <a:off x="1056000" y="1809000"/>
            <a:ext cx="81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8E8DA6"/>
                </a:solidFill>
                <a:latin typeface="GOST type B" panose="020B0500000000000000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Отдел организации научной </a:t>
            </a:r>
          </a:p>
          <a:p>
            <a:r>
              <a:rPr lang="ru-RU" sz="2400" b="1" dirty="0">
                <a:solidFill>
                  <a:srgbClr val="8E8DA6"/>
                </a:solidFill>
                <a:latin typeface="GOST type B" panose="020B0500000000000000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и инновационной работы УНИР</a:t>
            </a:r>
          </a:p>
        </p:txBody>
      </p:sp>
    </p:spTree>
    <p:extLst>
      <p:ext uri="{BB962C8B-B14F-4D97-AF65-F5344CB8AC3E}">
        <p14:creationId xmlns:p14="http://schemas.microsoft.com/office/powerpoint/2010/main" val="13500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6000" y="909000"/>
            <a:ext cx="32830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6771F"/>
                </a:solidFill>
                <a:latin typeface="GOST type B" panose="020B0500000000000000" pitchFamily="34" charset="0"/>
              </a:rPr>
              <a:t>Квартиль (четверть) Q — это категория научных журналов, которую определяют библиометрические показатели, отражающие уровень цитируемости, то есть востребованность журнала научным сообществом.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ru-RU" dirty="0"/>
              <a:t>Ссылка: </a:t>
            </a:r>
            <a:r>
              <a:rPr lang="en-US" dirty="0"/>
              <a:t>https://www.scimagojr.com/journalsearch.php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" b="5958"/>
          <a:stretch/>
        </p:blipFill>
        <p:spPr bwMode="auto">
          <a:xfrm>
            <a:off x="6119119" y="884204"/>
            <a:ext cx="5016881" cy="254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6574"/>
          <a:stretch/>
        </p:blipFill>
        <p:spPr bwMode="auto">
          <a:xfrm>
            <a:off x="6096000" y="4092131"/>
            <a:ext cx="5040000" cy="257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6000" y="3609000"/>
            <a:ext cx="1229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Поисковая</a:t>
            </a:r>
            <a:endParaRPr lang="en-US" dirty="0"/>
          </a:p>
          <a:p>
            <a:pPr algn="ctr"/>
            <a:r>
              <a:rPr lang="ru-RU" dirty="0"/>
              <a:t> строка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41302F1-762A-4765-8A5F-3ABD11B70FE4}"/>
              </a:ext>
            </a:extLst>
          </p:cNvPr>
          <p:cNvCxnSpPr>
            <a:cxnSpLocks/>
          </p:cNvCxnSpPr>
          <p:nvPr/>
        </p:nvCxnSpPr>
        <p:spPr>
          <a:xfrm>
            <a:off x="4296000" y="3609000"/>
            <a:ext cx="0" cy="72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EBEA903-66CF-49B9-AD83-4B626BB51505}"/>
              </a:ext>
            </a:extLst>
          </p:cNvPr>
          <p:cNvCxnSpPr>
            <a:cxnSpLocks/>
          </p:cNvCxnSpPr>
          <p:nvPr/>
        </p:nvCxnSpPr>
        <p:spPr>
          <a:xfrm>
            <a:off x="1056000" y="4689500"/>
            <a:ext cx="0" cy="8995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E4C9DAA-173C-4BB9-A256-C498E1335FC9}"/>
              </a:ext>
            </a:extLst>
          </p:cNvPr>
          <p:cNvCxnSpPr>
            <a:cxnSpLocks/>
          </p:cNvCxnSpPr>
          <p:nvPr/>
        </p:nvCxnSpPr>
        <p:spPr>
          <a:xfrm>
            <a:off x="5736000" y="3789000"/>
            <a:ext cx="594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25F21E9-3B4E-4E0E-B7F4-EBD996F481E7}"/>
              </a:ext>
            </a:extLst>
          </p:cNvPr>
          <p:cNvCxnSpPr>
            <a:cxnSpLocks/>
          </p:cNvCxnSpPr>
          <p:nvPr/>
        </p:nvCxnSpPr>
        <p:spPr>
          <a:xfrm flipV="1">
            <a:off x="11676000" y="1269000"/>
            <a:ext cx="0" cy="22367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70F84B6-B9FF-4848-94F5-DB36D83AE275}"/>
              </a:ext>
            </a:extLst>
          </p:cNvPr>
          <p:cNvCxnSpPr>
            <a:cxnSpLocks/>
          </p:cNvCxnSpPr>
          <p:nvPr/>
        </p:nvCxnSpPr>
        <p:spPr>
          <a:xfrm>
            <a:off x="11676000" y="3609000"/>
            <a:ext cx="0" cy="72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8F90D85-A644-4F84-A6D1-E90C9C0DF0DC}"/>
              </a:ext>
            </a:extLst>
          </p:cNvPr>
          <p:cNvCxnSpPr>
            <a:cxnSpLocks/>
          </p:cNvCxnSpPr>
          <p:nvPr/>
        </p:nvCxnSpPr>
        <p:spPr>
          <a:xfrm>
            <a:off x="1056000" y="909000"/>
            <a:ext cx="0" cy="216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EFB906A3-7D9B-4831-9F10-9B3CF5868B52}"/>
              </a:ext>
            </a:extLst>
          </p:cNvPr>
          <p:cNvCxnSpPr>
            <a:cxnSpLocks/>
          </p:cNvCxnSpPr>
          <p:nvPr/>
        </p:nvCxnSpPr>
        <p:spPr>
          <a:xfrm flipH="1">
            <a:off x="10956000" y="1269000"/>
            <a:ext cx="720000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626DC28-A749-4585-B6D8-F2298CBC7D1B}"/>
              </a:ext>
            </a:extLst>
          </p:cNvPr>
          <p:cNvCxnSpPr>
            <a:cxnSpLocks/>
          </p:cNvCxnSpPr>
          <p:nvPr/>
        </p:nvCxnSpPr>
        <p:spPr>
          <a:xfrm flipH="1">
            <a:off x="10956000" y="4329000"/>
            <a:ext cx="720000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0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18571" r="7187" b="9762"/>
          <a:stretch/>
        </p:blipFill>
        <p:spPr bwMode="auto">
          <a:xfrm>
            <a:off x="3576000" y="1804692"/>
            <a:ext cx="8100001" cy="450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1660" y="3069000"/>
            <a:ext cx="1964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указывать квартиль журнала в соответствии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областью научного исследования.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6000" y="549000"/>
            <a:ext cx="1675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научного исследования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6000" y="549000"/>
            <a:ext cx="46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Квартиль (чтобы появилось всплывающее окно с квартилем, необходимо навести курсор 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7EA087-54E4-4E94-A9F2-CE222810A943}"/>
              </a:ext>
            </a:extLst>
          </p:cNvPr>
          <p:cNvSpPr/>
          <p:nvPr/>
        </p:nvSpPr>
        <p:spPr>
          <a:xfrm>
            <a:off x="6996000" y="1989000"/>
            <a:ext cx="720000" cy="126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AE06883-1045-4FC7-A797-3EBB3C5CD492}"/>
              </a:ext>
            </a:extLst>
          </p:cNvPr>
          <p:cNvSpPr/>
          <p:nvPr/>
        </p:nvSpPr>
        <p:spPr>
          <a:xfrm>
            <a:off x="3576000" y="2000664"/>
            <a:ext cx="2160000" cy="124833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4202329-B64A-405F-95C1-B89394480FF4}"/>
              </a:ext>
            </a:extLst>
          </p:cNvPr>
          <p:cNvCxnSpPr>
            <a:cxnSpLocks/>
          </p:cNvCxnSpPr>
          <p:nvPr/>
        </p:nvCxnSpPr>
        <p:spPr>
          <a:xfrm>
            <a:off x="7356000" y="1269000"/>
            <a:ext cx="0" cy="72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B154B7-1AC9-4F85-B547-C57C2B49D1E3}"/>
              </a:ext>
            </a:extLst>
          </p:cNvPr>
          <p:cNvCxnSpPr>
            <a:cxnSpLocks/>
          </p:cNvCxnSpPr>
          <p:nvPr/>
        </p:nvCxnSpPr>
        <p:spPr>
          <a:xfrm flipV="1">
            <a:off x="4476000" y="549000"/>
            <a:ext cx="0" cy="90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E61E132-13CD-4660-BC66-333D47964627}"/>
              </a:ext>
            </a:extLst>
          </p:cNvPr>
          <p:cNvCxnSpPr>
            <a:cxnSpLocks/>
          </p:cNvCxnSpPr>
          <p:nvPr/>
        </p:nvCxnSpPr>
        <p:spPr>
          <a:xfrm>
            <a:off x="1056000" y="549000"/>
            <a:ext cx="0" cy="87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478D967-A539-4347-931C-BA99BB33AF43}"/>
              </a:ext>
            </a:extLst>
          </p:cNvPr>
          <p:cNvCxnSpPr>
            <a:cxnSpLocks/>
          </p:cNvCxnSpPr>
          <p:nvPr/>
        </p:nvCxnSpPr>
        <p:spPr>
          <a:xfrm>
            <a:off x="1056000" y="3069000"/>
            <a:ext cx="0" cy="216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46DBC38-4A48-41E7-A84A-79DF948B3CCA}"/>
              </a:ext>
            </a:extLst>
          </p:cNvPr>
          <p:cNvCxnSpPr>
            <a:cxnSpLocks/>
          </p:cNvCxnSpPr>
          <p:nvPr/>
        </p:nvCxnSpPr>
        <p:spPr>
          <a:xfrm flipH="1">
            <a:off x="6636000" y="1269000"/>
            <a:ext cx="720000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9E0D73C-7D52-4490-93D5-BDB5B11F5063}"/>
              </a:ext>
            </a:extLst>
          </p:cNvPr>
          <p:cNvCxnSpPr>
            <a:cxnSpLocks/>
          </p:cNvCxnSpPr>
          <p:nvPr/>
        </p:nvCxnSpPr>
        <p:spPr>
          <a:xfrm>
            <a:off x="1776000" y="1472330"/>
            <a:ext cx="0" cy="105667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42787063-AC50-451E-AAE0-70BB3B16351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776000" y="2619000"/>
            <a:ext cx="1800000" cy="5832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3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00" y="1089000"/>
            <a:ext cx="5486554" cy="506896"/>
          </a:xfrm>
        </p:spPr>
        <p:txBody>
          <a:bodyPr/>
          <a:lstStyle/>
          <a:p>
            <a:r>
              <a:rPr lang="en-US" sz="3200" dirty="0">
                <a:solidFill>
                  <a:srgbClr val="8E8DA6"/>
                </a:solidFill>
                <a:latin typeface="Century" panose="02040604050505020304" pitchFamily="18" charset="0"/>
              </a:rPr>
              <a:t>Web of Science</a:t>
            </a:r>
            <a:endParaRPr lang="ru-RU" sz="3200" dirty="0">
              <a:solidFill>
                <a:srgbClr val="8E8DA6"/>
              </a:solidFill>
              <a:latin typeface="Century" panose="020406040505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 b="8473"/>
          <a:stretch/>
        </p:blipFill>
        <p:spPr bwMode="auto">
          <a:xfrm>
            <a:off x="3756000" y="1089000"/>
            <a:ext cx="7976604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000" y="2169000"/>
            <a:ext cx="3067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ru-RU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https://apps.webofknowledge.com/UA_GeneralSearch_input.do?product=UA&amp;search_mode=GeneralSearch&amp;SID=E596v7yecBOG7Jm1Ift&amp;preferencesSaved=#searchErrorMessage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09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000" y="436783"/>
            <a:ext cx="8186554" cy="506896"/>
          </a:xfrm>
        </p:spPr>
        <p:txBody>
          <a:bodyPr/>
          <a:lstStyle/>
          <a:p>
            <a:r>
              <a:rPr lang="ru-RU" sz="3600" dirty="0">
                <a:solidFill>
                  <a:srgbClr val="8E8DA6"/>
                </a:solidFill>
                <a:latin typeface="Century" panose="02040604050505020304" pitchFamily="18" charset="0"/>
              </a:rPr>
              <a:t>Библиографическая карточка</a:t>
            </a:r>
            <a:r>
              <a:rPr lang="en-US" sz="3600" dirty="0">
                <a:solidFill>
                  <a:srgbClr val="8E8DA6"/>
                </a:solidFill>
                <a:latin typeface="Century" panose="02040604050505020304" pitchFamily="18" charset="0"/>
              </a:rPr>
              <a:t> WOS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" b="3616"/>
          <a:stretch/>
        </p:blipFill>
        <p:spPr bwMode="auto">
          <a:xfrm>
            <a:off x="3216000" y="1629000"/>
            <a:ext cx="8530171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6000" y="3059668"/>
            <a:ext cx="179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Название статьи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000" y="4139668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764" y="4818069"/>
            <a:ext cx="2253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Название журнала, № выпуска, страницы, </a:t>
            </a:r>
            <a:r>
              <a:rPr lang="en-US" dirty="0"/>
              <a:t>DOI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6000" y="1522669"/>
            <a:ext cx="28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Электронный адрес статьи в системе (7 столбец)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A6B753D-CA5C-4BF6-9E33-49EC1D56D709}"/>
              </a:ext>
            </a:extLst>
          </p:cNvPr>
          <p:cNvCxnSpPr>
            <a:cxnSpLocks/>
          </p:cNvCxnSpPr>
          <p:nvPr/>
        </p:nvCxnSpPr>
        <p:spPr>
          <a:xfrm>
            <a:off x="336000" y="1449000"/>
            <a:ext cx="0" cy="69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7202646-0458-4D0F-9666-DF1F25321E60}"/>
              </a:ext>
            </a:extLst>
          </p:cNvPr>
          <p:cNvCxnSpPr>
            <a:cxnSpLocks/>
          </p:cNvCxnSpPr>
          <p:nvPr/>
        </p:nvCxnSpPr>
        <p:spPr>
          <a:xfrm>
            <a:off x="336000" y="2889000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E8503F5-4A4F-4396-AD0B-739743E50463}"/>
              </a:ext>
            </a:extLst>
          </p:cNvPr>
          <p:cNvCxnSpPr>
            <a:cxnSpLocks/>
          </p:cNvCxnSpPr>
          <p:nvPr/>
        </p:nvCxnSpPr>
        <p:spPr>
          <a:xfrm>
            <a:off x="336000" y="3996100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7481054-0BE5-436F-8DC0-B2A0947E5BEC}"/>
              </a:ext>
            </a:extLst>
          </p:cNvPr>
          <p:cNvCxnSpPr>
            <a:cxnSpLocks/>
          </p:cNvCxnSpPr>
          <p:nvPr/>
        </p:nvCxnSpPr>
        <p:spPr>
          <a:xfrm>
            <a:off x="324764" y="4841399"/>
            <a:ext cx="0" cy="90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60EACA7-3A0E-4820-A83B-DB01647C5728}"/>
              </a:ext>
            </a:extLst>
          </p:cNvPr>
          <p:cNvSpPr/>
          <p:nvPr/>
        </p:nvSpPr>
        <p:spPr>
          <a:xfrm>
            <a:off x="3935412" y="1629000"/>
            <a:ext cx="6660587" cy="36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BDB42E9-8DCA-47DA-A2B0-F0E40FB94C28}"/>
              </a:ext>
            </a:extLst>
          </p:cNvPr>
          <p:cNvSpPr/>
          <p:nvPr/>
        </p:nvSpPr>
        <p:spPr>
          <a:xfrm>
            <a:off x="3935413" y="3249000"/>
            <a:ext cx="5580000" cy="17999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1FB8D98-EAFD-4C9C-81A9-2E125217C35D}"/>
              </a:ext>
            </a:extLst>
          </p:cNvPr>
          <p:cNvSpPr/>
          <p:nvPr/>
        </p:nvSpPr>
        <p:spPr>
          <a:xfrm>
            <a:off x="3936000" y="3609000"/>
            <a:ext cx="2880000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365388C-7B6B-43D3-9171-C102287CB08A}"/>
              </a:ext>
            </a:extLst>
          </p:cNvPr>
          <p:cNvSpPr/>
          <p:nvPr/>
        </p:nvSpPr>
        <p:spPr>
          <a:xfrm>
            <a:off x="3935413" y="3788999"/>
            <a:ext cx="2520587" cy="63488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6FB243AB-5310-49E5-AC81-CD453D62A931}"/>
              </a:ext>
            </a:extLst>
          </p:cNvPr>
          <p:cNvCxnSpPr>
            <a:cxnSpLocks/>
          </p:cNvCxnSpPr>
          <p:nvPr/>
        </p:nvCxnSpPr>
        <p:spPr>
          <a:xfrm flipH="1">
            <a:off x="1416000" y="4329000"/>
            <a:ext cx="540000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31F52C7-7C52-4D30-8262-C44A468B7F91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036000" y="1795200"/>
            <a:ext cx="899412" cy="138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E4BF8ED-B5BB-48BA-B1AA-A8987E19D46C}"/>
              </a:ext>
            </a:extLst>
          </p:cNvPr>
          <p:cNvCxnSpPr>
            <a:cxnSpLocks/>
          </p:cNvCxnSpPr>
          <p:nvPr/>
        </p:nvCxnSpPr>
        <p:spPr>
          <a:xfrm>
            <a:off x="2316000" y="3249000"/>
            <a:ext cx="1619413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11EFA517-332D-4FC6-9A90-086C18802D42}"/>
              </a:ext>
            </a:extLst>
          </p:cNvPr>
          <p:cNvCxnSpPr>
            <a:cxnSpLocks/>
          </p:cNvCxnSpPr>
          <p:nvPr/>
        </p:nvCxnSpPr>
        <p:spPr>
          <a:xfrm flipH="1">
            <a:off x="2316000" y="5279734"/>
            <a:ext cx="360000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6CDE905-47D1-4879-B240-403128FE78D5}"/>
              </a:ext>
            </a:extLst>
          </p:cNvPr>
          <p:cNvCxnSpPr>
            <a:cxnSpLocks/>
          </p:cNvCxnSpPr>
          <p:nvPr/>
        </p:nvCxnSpPr>
        <p:spPr>
          <a:xfrm>
            <a:off x="1956000" y="3609000"/>
            <a:ext cx="1979413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8DE0463-E780-4537-AFBD-85D7D07FA80E}"/>
              </a:ext>
            </a:extLst>
          </p:cNvPr>
          <p:cNvCxnSpPr>
            <a:cxnSpLocks/>
          </p:cNvCxnSpPr>
          <p:nvPr/>
        </p:nvCxnSpPr>
        <p:spPr>
          <a:xfrm>
            <a:off x="1956000" y="3609000"/>
            <a:ext cx="0" cy="72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AF516E1-E807-49EA-9A45-C7632E5678A6}"/>
              </a:ext>
            </a:extLst>
          </p:cNvPr>
          <p:cNvCxnSpPr>
            <a:cxnSpLocks/>
          </p:cNvCxnSpPr>
          <p:nvPr/>
        </p:nvCxnSpPr>
        <p:spPr>
          <a:xfrm flipV="1">
            <a:off x="2676000" y="4149000"/>
            <a:ext cx="0" cy="1130734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DE752775-AA90-411E-95DB-C632A7743A43}"/>
              </a:ext>
            </a:extLst>
          </p:cNvPr>
          <p:cNvCxnSpPr>
            <a:cxnSpLocks/>
          </p:cNvCxnSpPr>
          <p:nvPr/>
        </p:nvCxnSpPr>
        <p:spPr>
          <a:xfrm>
            <a:off x="2676000" y="4149000"/>
            <a:ext cx="1259413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365388C-7B6B-43D3-9171-C102287CB08A}"/>
              </a:ext>
            </a:extLst>
          </p:cNvPr>
          <p:cNvSpPr/>
          <p:nvPr/>
        </p:nvSpPr>
        <p:spPr>
          <a:xfrm>
            <a:off x="4048891" y="5589000"/>
            <a:ext cx="3127109" cy="492559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E752775-AA90-411E-95DB-C632A7743A43}"/>
              </a:ext>
            </a:extLst>
          </p:cNvPr>
          <p:cNvCxnSpPr>
            <a:cxnSpLocks/>
          </p:cNvCxnSpPr>
          <p:nvPr/>
        </p:nvCxnSpPr>
        <p:spPr>
          <a:xfrm>
            <a:off x="2676000" y="5741399"/>
            <a:ext cx="1372891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AF516E1-E807-49EA-9A45-C7632E5678A6}"/>
              </a:ext>
            </a:extLst>
          </p:cNvPr>
          <p:cNvCxnSpPr>
            <a:cxnSpLocks/>
          </p:cNvCxnSpPr>
          <p:nvPr/>
        </p:nvCxnSpPr>
        <p:spPr>
          <a:xfrm flipH="1" flipV="1">
            <a:off x="2676000" y="5741399"/>
            <a:ext cx="1779" cy="499902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1EFA517-332D-4FC6-9A90-086C18802D42}"/>
              </a:ext>
            </a:extLst>
          </p:cNvPr>
          <p:cNvCxnSpPr>
            <a:cxnSpLocks/>
          </p:cNvCxnSpPr>
          <p:nvPr/>
        </p:nvCxnSpPr>
        <p:spPr>
          <a:xfrm flipH="1">
            <a:off x="1856212" y="6241300"/>
            <a:ext cx="833478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16202" y="6045801"/>
            <a:ext cx="144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Аффилиация</a:t>
            </a:r>
            <a:endParaRPr lang="ru-RU" dirty="0"/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E8503F5-4A4F-4396-AD0B-739743E50463}"/>
              </a:ext>
            </a:extLst>
          </p:cNvPr>
          <p:cNvCxnSpPr>
            <a:cxnSpLocks/>
          </p:cNvCxnSpPr>
          <p:nvPr/>
        </p:nvCxnSpPr>
        <p:spPr>
          <a:xfrm>
            <a:off x="322713" y="5974267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6000" y="1989000"/>
            <a:ext cx="630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ваша статья не опубликована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она выпущена в печатной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электронной версии журнала,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ее еще НЕТ в системе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включается </a:t>
            </a:r>
          </a:p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 следующего года.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7E95E3F-7A83-4AAC-AF52-9B7E1BE9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000" y="549000"/>
            <a:ext cx="9838420" cy="684036"/>
          </a:xfrm>
        </p:spPr>
        <p:txBody>
          <a:bodyPr/>
          <a:lstStyle/>
          <a:p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Обратите внимание</a:t>
            </a:r>
          </a:p>
        </p:txBody>
      </p:sp>
      <p:sp>
        <p:nvSpPr>
          <p:cNvPr id="3" name="Десятиугольник 2">
            <a:extLst>
              <a:ext uri="{FF2B5EF4-FFF2-40B4-BE49-F238E27FC236}">
                <a16:creationId xmlns:a16="http://schemas.microsoft.com/office/drawing/2014/main" id="{C0D3CA39-0B2E-4FA9-8D69-F2C97575A7FD}"/>
              </a:ext>
            </a:extLst>
          </p:cNvPr>
          <p:cNvSpPr/>
          <p:nvPr/>
        </p:nvSpPr>
        <p:spPr>
          <a:xfrm>
            <a:off x="7716000" y="1809000"/>
            <a:ext cx="3780000" cy="3420000"/>
          </a:xfrm>
          <a:prstGeom prst="dec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GOST type B" panose="020B0500000000000000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79864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0" t="33452" r="25536" b="20476"/>
          <a:stretch/>
        </p:blipFill>
        <p:spPr bwMode="auto">
          <a:xfrm>
            <a:off x="1056000" y="1089000"/>
            <a:ext cx="9752676" cy="517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36000" y="369000"/>
            <a:ext cx="7380000" cy="506896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Таблица 6.2. Статьи ВАК и РИНЦ</a:t>
            </a:r>
          </a:p>
        </p:txBody>
      </p:sp>
    </p:spTree>
    <p:extLst>
      <p:ext uri="{BB962C8B-B14F-4D97-AF65-F5344CB8AC3E}">
        <p14:creationId xmlns:p14="http://schemas.microsoft.com/office/powerpoint/2010/main" val="939003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446" y="338012"/>
            <a:ext cx="5486554" cy="506896"/>
          </a:xfrm>
        </p:spPr>
        <p:txBody>
          <a:bodyPr/>
          <a:lstStyle/>
          <a:p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Система </a:t>
            </a:r>
            <a:r>
              <a:rPr lang="en-US" sz="3200" dirty="0">
                <a:solidFill>
                  <a:srgbClr val="8E8DA6"/>
                </a:solidFill>
                <a:latin typeface="Century" panose="02040604050505020304" pitchFamily="18" charset="0"/>
              </a:rPr>
              <a:t>eLIBRARY.RU</a:t>
            </a:r>
            <a:endParaRPr lang="ru-RU" sz="3200" dirty="0">
              <a:solidFill>
                <a:srgbClr val="8E8DA6"/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7" t="10595" r="10669" b="5239"/>
          <a:stretch/>
        </p:blipFill>
        <p:spPr bwMode="auto">
          <a:xfrm>
            <a:off x="516000" y="1089000"/>
            <a:ext cx="7560000" cy="52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37143" r="72545" b="17024"/>
          <a:stretch/>
        </p:blipFill>
        <p:spPr bwMode="auto">
          <a:xfrm>
            <a:off x="8719843" y="1089000"/>
            <a:ext cx="2956157" cy="52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28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89" y="1269000"/>
            <a:ext cx="5486554" cy="506896"/>
          </a:xfrm>
        </p:spPr>
        <p:txBody>
          <a:bodyPr/>
          <a:lstStyle/>
          <a:p>
            <a:r>
              <a:rPr lang="ru-RU" dirty="0">
                <a:solidFill>
                  <a:srgbClr val="8E8DA6"/>
                </a:solidFill>
                <a:latin typeface="Century" panose="02040604050505020304" pitchFamily="18" charset="0"/>
              </a:rPr>
              <a:t>Поиск </a:t>
            </a:r>
            <a:br>
              <a:rPr lang="ru-RU" dirty="0">
                <a:solidFill>
                  <a:srgbClr val="8E8DA6"/>
                </a:solidFill>
                <a:latin typeface="Century" panose="02040604050505020304" pitchFamily="18" charset="0"/>
              </a:rPr>
            </a:br>
            <a:r>
              <a:rPr lang="ru-RU" dirty="0">
                <a:solidFill>
                  <a:srgbClr val="8E8DA6"/>
                </a:solidFill>
                <a:latin typeface="Century" panose="02040604050505020304" pitchFamily="18" charset="0"/>
              </a:rPr>
              <a:t>в </a:t>
            </a:r>
            <a:r>
              <a:rPr lang="en-US" dirty="0">
                <a:solidFill>
                  <a:srgbClr val="8E8DA6"/>
                </a:solidFill>
                <a:latin typeface="Century" panose="02040604050505020304" pitchFamily="18" charset="0"/>
              </a:rPr>
              <a:t>eLIBRARY.RU</a:t>
            </a:r>
            <a:endParaRPr lang="ru-RU" dirty="0">
              <a:solidFill>
                <a:srgbClr val="8E8DA6"/>
              </a:solidFill>
              <a:latin typeface="Century" panose="02040604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4262" r="16466" b="9894"/>
          <a:stretch/>
        </p:blipFill>
        <p:spPr bwMode="auto">
          <a:xfrm>
            <a:off x="4476000" y="729000"/>
            <a:ext cx="7380000" cy="452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000" y="2823677"/>
            <a:ext cx="396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Поиск, как и в системах, рассмотренных выше, можно осуществлять по названию статьи, </a:t>
            </a:r>
          </a:p>
          <a:p>
            <a:r>
              <a:rPr lang="ru-RU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автору, а также по названию журнала и по тематике.</a:t>
            </a:r>
          </a:p>
          <a:p>
            <a:endParaRPr lang="ru-RU" dirty="0">
              <a:solidFill>
                <a:srgbClr val="A6771F"/>
              </a:solidFill>
            </a:endParaRPr>
          </a:p>
          <a:p>
            <a:endParaRPr lang="ru-RU" dirty="0">
              <a:solidFill>
                <a:srgbClr val="A6771F"/>
              </a:solidFill>
            </a:endParaRPr>
          </a:p>
          <a:p>
            <a:endParaRPr lang="ru-RU" dirty="0">
              <a:solidFill>
                <a:srgbClr val="A6771F"/>
              </a:solidFill>
            </a:endParaRPr>
          </a:p>
          <a:p>
            <a:endParaRPr lang="ru-RU" dirty="0"/>
          </a:p>
          <a:p>
            <a:r>
              <a:rPr lang="ru-RU" dirty="0">
                <a:solidFill>
                  <a:srgbClr val="A6771F"/>
                </a:solidFill>
              </a:rPr>
              <a:t>Ссылка:</a:t>
            </a:r>
          </a:p>
          <a:p>
            <a:r>
              <a:rPr lang="en-US" dirty="0">
                <a:solidFill>
                  <a:srgbClr val="A6771F"/>
                </a:solidFill>
              </a:rPr>
              <a:t>https://www.elibrary.ru/querybox.asp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6000" y="5284187"/>
            <a:ext cx="738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найти информацию, в блоке «Тип публикации» поставить галочки на статьи в журналах, материалы конференций и книги. В блоке «Авторы» через функцию «Добавить» найти автора. В блоке «Год публикации» отобразить нужные вам года поиска. Нажать «Поиск».</a:t>
            </a:r>
          </a:p>
        </p:txBody>
      </p:sp>
    </p:spTree>
    <p:extLst>
      <p:ext uri="{BB962C8B-B14F-4D97-AF65-F5344CB8AC3E}">
        <p14:creationId xmlns:p14="http://schemas.microsoft.com/office/powerpoint/2010/main" val="767314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446" y="369000"/>
            <a:ext cx="5486554" cy="50689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8E8DA6"/>
                </a:solidFill>
                <a:latin typeface="Century" panose="02040604050505020304" pitchFamily="18" charset="0"/>
              </a:rPr>
              <a:t>Результаты поиска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8" t="10953" r="17768" b="25475"/>
          <a:stretch/>
        </p:blipFill>
        <p:spPr bwMode="auto">
          <a:xfrm>
            <a:off x="1776000" y="1269000"/>
            <a:ext cx="8434864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6000" y="6119668"/>
            <a:ext cx="9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OST type B" panose="020B0500000000000000" pitchFamily="34" charset="0"/>
              </a:rPr>
              <a:t>Чтобы посмотреть информацию о статье, необходимо нажать на нужное название статьи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9E92A3B-92AE-4EC0-965F-E82F316BE7D5}"/>
              </a:ext>
            </a:extLst>
          </p:cNvPr>
          <p:cNvCxnSpPr>
            <a:cxnSpLocks/>
          </p:cNvCxnSpPr>
          <p:nvPr/>
        </p:nvCxnSpPr>
        <p:spPr>
          <a:xfrm flipH="1">
            <a:off x="1596000" y="6489000"/>
            <a:ext cx="9180000" cy="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4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46" y="369000"/>
            <a:ext cx="5486554" cy="506896"/>
          </a:xfrm>
        </p:spPr>
        <p:txBody>
          <a:bodyPr/>
          <a:lstStyle/>
          <a:p>
            <a:r>
              <a:rPr lang="ru-RU" dirty="0">
                <a:solidFill>
                  <a:srgbClr val="8E8DA6"/>
                </a:solidFill>
                <a:latin typeface="Century" panose="02040604050505020304" pitchFamily="18" charset="0"/>
              </a:rPr>
              <a:t>Информация о статье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4454" r="15096" b="18927"/>
          <a:stretch/>
        </p:blipFill>
        <p:spPr bwMode="auto">
          <a:xfrm>
            <a:off x="187777" y="1282179"/>
            <a:ext cx="8615267" cy="520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56000" y="2519668"/>
            <a:ext cx="179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Название статьи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42930" y="3419668"/>
            <a:ext cx="91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Авторы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5990" y="4319668"/>
            <a:ext cx="144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Аффилиация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96000" y="5049000"/>
            <a:ext cx="312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Название журнала, № выпуска, страницы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76694" y="6119668"/>
            <a:ext cx="167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Импакт-фактор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86294" y="1269000"/>
            <a:ext cx="304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Электронный адрес статьи в системе (7 столбец)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8F1B13D-2AB5-48BD-B220-C50B691A49CF}"/>
              </a:ext>
            </a:extLst>
          </p:cNvPr>
          <p:cNvSpPr/>
          <p:nvPr/>
        </p:nvSpPr>
        <p:spPr>
          <a:xfrm>
            <a:off x="156000" y="1269000"/>
            <a:ext cx="8640000" cy="36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1A36805-FEF8-4947-A584-5C72E70D5AC8}"/>
              </a:ext>
            </a:extLst>
          </p:cNvPr>
          <p:cNvSpPr/>
          <p:nvPr/>
        </p:nvSpPr>
        <p:spPr>
          <a:xfrm>
            <a:off x="2496000" y="2349500"/>
            <a:ext cx="4500000" cy="25317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ED63AB1-3BB5-4B46-966E-EC55ECED0C74}"/>
              </a:ext>
            </a:extLst>
          </p:cNvPr>
          <p:cNvSpPr/>
          <p:nvPr/>
        </p:nvSpPr>
        <p:spPr>
          <a:xfrm>
            <a:off x="2496000" y="2648510"/>
            <a:ext cx="4500000" cy="23999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F0E9C94-6896-4662-B14B-3391A0E307E5}"/>
              </a:ext>
            </a:extLst>
          </p:cNvPr>
          <p:cNvSpPr/>
          <p:nvPr/>
        </p:nvSpPr>
        <p:spPr>
          <a:xfrm>
            <a:off x="2496000" y="2901679"/>
            <a:ext cx="4500000" cy="346821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58D37E5-6F2B-459D-AFC0-ABAD528B5577}"/>
              </a:ext>
            </a:extLst>
          </p:cNvPr>
          <p:cNvSpPr/>
          <p:nvPr/>
        </p:nvSpPr>
        <p:spPr>
          <a:xfrm>
            <a:off x="2496000" y="3323170"/>
            <a:ext cx="4500000" cy="90339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1238FF2-ED8F-4D43-A28B-237451C09298}"/>
              </a:ext>
            </a:extLst>
          </p:cNvPr>
          <p:cNvSpPr/>
          <p:nvPr/>
        </p:nvSpPr>
        <p:spPr>
          <a:xfrm>
            <a:off x="4836000" y="5769000"/>
            <a:ext cx="2160000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CAEDDEF-17C0-4E0C-ACB8-C6994A0B1DD7}"/>
              </a:ext>
            </a:extLst>
          </p:cNvPr>
          <p:cNvCxnSpPr>
            <a:cxnSpLocks/>
          </p:cNvCxnSpPr>
          <p:nvPr/>
        </p:nvCxnSpPr>
        <p:spPr>
          <a:xfrm>
            <a:off x="8796000" y="1449000"/>
            <a:ext cx="18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7398673-5665-463E-B757-574471D2BD65}"/>
              </a:ext>
            </a:extLst>
          </p:cNvPr>
          <p:cNvCxnSpPr>
            <a:cxnSpLocks/>
          </p:cNvCxnSpPr>
          <p:nvPr/>
        </p:nvCxnSpPr>
        <p:spPr>
          <a:xfrm flipV="1">
            <a:off x="9876000" y="2349500"/>
            <a:ext cx="0" cy="3600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EA965F9-1D28-4AE5-9A7F-15C5784C92E9}"/>
              </a:ext>
            </a:extLst>
          </p:cNvPr>
          <p:cNvCxnSpPr>
            <a:cxnSpLocks/>
          </p:cNvCxnSpPr>
          <p:nvPr/>
        </p:nvCxnSpPr>
        <p:spPr>
          <a:xfrm>
            <a:off x="12041677" y="1372800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5EC46297-17C2-451D-845C-E1FB5D1AA8D4}"/>
              </a:ext>
            </a:extLst>
          </p:cNvPr>
          <p:cNvCxnSpPr>
            <a:cxnSpLocks/>
          </p:cNvCxnSpPr>
          <p:nvPr/>
        </p:nvCxnSpPr>
        <p:spPr>
          <a:xfrm>
            <a:off x="12036000" y="2349500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8FCC886-92AF-48FF-86D4-EDE6E709AACA}"/>
              </a:ext>
            </a:extLst>
          </p:cNvPr>
          <p:cNvCxnSpPr>
            <a:cxnSpLocks/>
          </p:cNvCxnSpPr>
          <p:nvPr/>
        </p:nvCxnSpPr>
        <p:spPr>
          <a:xfrm>
            <a:off x="12036000" y="3249000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D406CBE3-63B1-436D-8322-3790422CAE9A}"/>
              </a:ext>
            </a:extLst>
          </p:cNvPr>
          <p:cNvCxnSpPr>
            <a:cxnSpLocks/>
          </p:cNvCxnSpPr>
          <p:nvPr/>
        </p:nvCxnSpPr>
        <p:spPr>
          <a:xfrm>
            <a:off x="12036000" y="4226560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A2C1E97-F248-4AA3-BBA9-8C1E7D0C673D}"/>
              </a:ext>
            </a:extLst>
          </p:cNvPr>
          <p:cNvCxnSpPr>
            <a:cxnSpLocks/>
          </p:cNvCxnSpPr>
          <p:nvPr/>
        </p:nvCxnSpPr>
        <p:spPr>
          <a:xfrm>
            <a:off x="12036000" y="5049000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1902A359-1B11-445A-9098-1E14B1DBF244}"/>
              </a:ext>
            </a:extLst>
          </p:cNvPr>
          <p:cNvCxnSpPr>
            <a:cxnSpLocks/>
          </p:cNvCxnSpPr>
          <p:nvPr/>
        </p:nvCxnSpPr>
        <p:spPr>
          <a:xfrm>
            <a:off x="12036000" y="5949000"/>
            <a:ext cx="0" cy="5124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A39CA4FA-4BF2-48B5-8569-82E356FACEAE}"/>
              </a:ext>
            </a:extLst>
          </p:cNvPr>
          <p:cNvCxnSpPr>
            <a:cxnSpLocks/>
          </p:cNvCxnSpPr>
          <p:nvPr/>
        </p:nvCxnSpPr>
        <p:spPr>
          <a:xfrm>
            <a:off x="6996000" y="2349500"/>
            <a:ext cx="288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087CF093-3C12-4356-879D-D75B0441E072}"/>
              </a:ext>
            </a:extLst>
          </p:cNvPr>
          <p:cNvCxnSpPr>
            <a:cxnSpLocks/>
          </p:cNvCxnSpPr>
          <p:nvPr/>
        </p:nvCxnSpPr>
        <p:spPr>
          <a:xfrm>
            <a:off x="6996000" y="2889000"/>
            <a:ext cx="252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674DE502-73B8-49FC-83C8-8B46EC9F06DC}"/>
              </a:ext>
            </a:extLst>
          </p:cNvPr>
          <p:cNvCxnSpPr>
            <a:cxnSpLocks/>
          </p:cNvCxnSpPr>
          <p:nvPr/>
        </p:nvCxnSpPr>
        <p:spPr>
          <a:xfrm>
            <a:off x="9516000" y="2889000"/>
            <a:ext cx="0" cy="72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98A42A73-8CE4-4F8C-8C10-852C5DEA7C3D}"/>
              </a:ext>
            </a:extLst>
          </p:cNvPr>
          <p:cNvCxnSpPr>
            <a:cxnSpLocks/>
          </p:cNvCxnSpPr>
          <p:nvPr/>
        </p:nvCxnSpPr>
        <p:spPr>
          <a:xfrm>
            <a:off x="9516000" y="3609000"/>
            <a:ext cx="126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B3B14F08-5471-41E7-9E9A-7BCE829E35B8}"/>
              </a:ext>
            </a:extLst>
          </p:cNvPr>
          <p:cNvCxnSpPr>
            <a:cxnSpLocks/>
          </p:cNvCxnSpPr>
          <p:nvPr/>
        </p:nvCxnSpPr>
        <p:spPr>
          <a:xfrm>
            <a:off x="9156000" y="4508500"/>
            <a:ext cx="126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50E91CF6-42A9-44D1-B117-3AB79F3E4067}"/>
              </a:ext>
            </a:extLst>
          </p:cNvPr>
          <p:cNvCxnSpPr>
            <a:cxnSpLocks/>
          </p:cNvCxnSpPr>
          <p:nvPr/>
        </p:nvCxnSpPr>
        <p:spPr>
          <a:xfrm>
            <a:off x="9156000" y="3249000"/>
            <a:ext cx="0" cy="12595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E4146457-D162-4702-B62A-6A6E87D3B0DF}"/>
              </a:ext>
            </a:extLst>
          </p:cNvPr>
          <p:cNvCxnSpPr>
            <a:cxnSpLocks/>
          </p:cNvCxnSpPr>
          <p:nvPr/>
        </p:nvCxnSpPr>
        <p:spPr>
          <a:xfrm>
            <a:off x="6996588" y="3249000"/>
            <a:ext cx="2159412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770D21C3-62B7-4F2A-9BD8-271167C14B98}"/>
              </a:ext>
            </a:extLst>
          </p:cNvPr>
          <p:cNvCxnSpPr>
            <a:cxnSpLocks/>
          </p:cNvCxnSpPr>
          <p:nvPr/>
        </p:nvCxnSpPr>
        <p:spPr>
          <a:xfrm>
            <a:off x="6816000" y="5409000"/>
            <a:ext cx="2700588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47F62700-7655-4124-B2D6-BE9D2DA6A0F5}"/>
              </a:ext>
            </a:extLst>
          </p:cNvPr>
          <p:cNvCxnSpPr>
            <a:cxnSpLocks/>
          </p:cNvCxnSpPr>
          <p:nvPr/>
        </p:nvCxnSpPr>
        <p:spPr>
          <a:xfrm flipV="1">
            <a:off x="6816000" y="4149000"/>
            <a:ext cx="0" cy="126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1F7DE27A-49EC-468C-B7A6-92A8414B3A23}"/>
              </a:ext>
            </a:extLst>
          </p:cNvPr>
          <p:cNvCxnSpPr>
            <a:cxnSpLocks/>
          </p:cNvCxnSpPr>
          <p:nvPr/>
        </p:nvCxnSpPr>
        <p:spPr>
          <a:xfrm>
            <a:off x="7536000" y="6309000"/>
            <a:ext cx="2700588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25882D3C-7E90-419D-BC0B-E13B95F8C994}"/>
              </a:ext>
            </a:extLst>
          </p:cNvPr>
          <p:cNvCxnSpPr>
            <a:cxnSpLocks/>
          </p:cNvCxnSpPr>
          <p:nvPr/>
        </p:nvCxnSpPr>
        <p:spPr>
          <a:xfrm flipH="1">
            <a:off x="6816000" y="6309000"/>
            <a:ext cx="72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087AAE39-A30F-4CA8-B9C0-0AC8CDF07A04}"/>
              </a:ext>
            </a:extLst>
          </p:cNvPr>
          <p:cNvCxnSpPr>
            <a:cxnSpLocks/>
          </p:cNvCxnSpPr>
          <p:nvPr/>
        </p:nvCxnSpPr>
        <p:spPr>
          <a:xfrm flipV="1">
            <a:off x="6816000" y="5949000"/>
            <a:ext cx="0" cy="36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28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309446" y="402104"/>
            <a:ext cx="5486554" cy="506896"/>
          </a:xfrm>
        </p:spPr>
        <p:txBody>
          <a:bodyPr/>
          <a:lstStyle/>
          <a:p>
            <a:r>
              <a:rPr lang="ru-RU" dirty="0">
                <a:solidFill>
                  <a:srgbClr val="8E8DA6"/>
                </a:solidFill>
                <a:latin typeface="Century" panose="02040604050505020304" pitchFamily="18" charset="0"/>
              </a:rPr>
              <a:t>Рейтинг университета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9520" y="1527334"/>
            <a:ext cx="326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A6771F"/>
                </a:solidFill>
                <a:latin typeface="GOST type B" panose="020B0500000000000000" pitchFamily="34" charset="0"/>
              </a:rPr>
              <a:t>Годовой отчет кафедры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36000" y="1477614"/>
            <a:ext cx="1077686" cy="561103"/>
          </a:xfrm>
          <a:prstGeom prst="rightArrow">
            <a:avLst/>
          </a:prstGeom>
          <a:solidFill>
            <a:srgbClr val="CCAA73"/>
          </a:solidFill>
          <a:ln>
            <a:solidFill>
              <a:srgbClr val="8E8D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1733" y="1527335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A6771F"/>
                </a:solidFill>
                <a:latin typeface="GOST type B" panose="020B0500000000000000" pitchFamily="34" charset="0"/>
              </a:rPr>
              <a:t>Рейтинг университета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6000" y="2709000"/>
            <a:ext cx="1044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– результат работы кафедры по научной работе, является основой для формирования показателей деятельности всего университета в рамках научно-технической деятельности.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также влияют на рейтинговую оценку кафедр и их заведующих.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полученные в следствие анализа отчетных данных РУТ (МИИТ) подаются в: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Минтранс РФ;</a:t>
            </a:r>
          </a:p>
          <a:p>
            <a:pPr marL="342900" indent="-342900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РФ;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управление и др.</a:t>
            </a:r>
          </a:p>
        </p:txBody>
      </p:sp>
    </p:spTree>
    <p:extLst>
      <p:ext uri="{BB962C8B-B14F-4D97-AF65-F5344CB8AC3E}">
        <p14:creationId xmlns:p14="http://schemas.microsoft.com/office/powerpoint/2010/main" val="182787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7" t="9405" r="16428" b="18332"/>
          <a:stretch/>
        </p:blipFill>
        <p:spPr bwMode="auto">
          <a:xfrm>
            <a:off x="1416000" y="1088999"/>
            <a:ext cx="9000000" cy="546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6000" y="189000"/>
            <a:ext cx="88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 информацию о журнале, </a:t>
            </a:r>
          </a:p>
          <a:p>
            <a:pPr algn="ctr"/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нажать на название журнала</a:t>
            </a:r>
          </a:p>
        </p:txBody>
      </p:sp>
    </p:spTree>
    <p:extLst>
      <p:ext uri="{BB962C8B-B14F-4D97-AF65-F5344CB8AC3E}">
        <p14:creationId xmlns:p14="http://schemas.microsoft.com/office/powerpoint/2010/main" val="407026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6000" y="1629000"/>
            <a:ext cx="10874829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ВАЖНО!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выпуск журнала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к размещению в РИНЦ в следующем 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публикация в нем будет учтена в отчете следующего года.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/>
                <a:ea typeface="+mn-lt"/>
                <a:cs typeface="+mn-lt"/>
              </a:rPr>
              <a:t>Если журнал не входит в систему РИНЦ, но статья опубликована в печатной / электронной версии этого журнала, то необходимо приложить ксерокопию титульного листа журнала и содержание (отметить авторов выделительным маркером для наглядности) и добавить необходимую информацию в конец таблицы 6.2 или в раздел «Тезисы», в зависимости от статуса публикации.</a:t>
            </a:r>
            <a:endParaRPr lang="ru-RU" dirty="0">
              <a:latin typeface="Times New Roman"/>
              <a:ea typeface="+mn-lt"/>
              <a:cs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58929" r="25403" b="33214"/>
          <a:stretch/>
        </p:blipFill>
        <p:spPr bwMode="auto">
          <a:xfrm>
            <a:off x="1416000" y="4329000"/>
            <a:ext cx="9864185" cy="18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9B43893-17FD-4150-BE7F-702E680FE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000" y="549000"/>
            <a:ext cx="5486400" cy="506412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Обратите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187917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6" y="338012"/>
            <a:ext cx="9626553" cy="506896"/>
          </a:xfrm>
        </p:spPr>
        <p:txBody>
          <a:bodyPr/>
          <a:lstStyle/>
          <a:p>
            <a:r>
              <a:rPr lang="ru-RU" sz="2800" dirty="0">
                <a:solidFill>
                  <a:srgbClr val="8E8DA6"/>
                </a:solidFill>
              </a:rPr>
              <a:t>Таблица 6.3. Монографии, учебники и учебные пособия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0772"/>
          <a:stretch/>
        </p:blipFill>
        <p:spPr>
          <a:xfrm>
            <a:off x="2676000" y="1449000"/>
            <a:ext cx="6705483" cy="298218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F1B13D-2AB5-48BD-B220-C50B691A49CF}"/>
              </a:ext>
            </a:extLst>
          </p:cNvPr>
          <p:cNvSpPr/>
          <p:nvPr/>
        </p:nvSpPr>
        <p:spPr>
          <a:xfrm>
            <a:off x="6816000" y="1989000"/>
            <a:ext cx="720000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F1B13D-2AB5-48BD-B220-C50B691A49CF}"/>
              </a:ext>
            </a:extLst>
          </p:cNvPr>
          <p:cNvSpPr/>
          <p:nvPr/>
        </p:nvSpPr>
        <p:spPr>
          <a:xfrm>
            <a:off x="7615483" y="1989000"/>
            <a:ext cx="1691959" cy="144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39CA4FA-4BF2-48B5-8569-82E356FACEAE}"/>
              </a:ext>
            </a:extLst>
          </p:cNvPr>
          <p:cNvCxnSpPr>
            <a:cxnSpLocks/>
          </p:cNvCxnSpPr>
          <p:nvPr/>
        </p:nvCxnSpPr>
        <p:spPr>
          <a:xfrm>
            <a:off x="7176000" y="2529000"/>
            <a:ext cx="0" cy="252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6000" y="4592523"/>
                <a:ext cx="6480000" cy="165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Общее кол-во страниц / авторские страницы </a:t>
                </a: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Общее кол-во печатных листов / авторские печатные листы</a:t>
                </a:r>
              </a:p>
              <a:p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Чтобы узнать кол-во печатных листов (если они не прописаны в монографии, учебном пособии и учебнике), необходимо кол-во страниц разделить на 16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кол−во п.л.)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00" y="4592523"/>
                <a:ext cx="6480000" cy="1653145"/>
              </a:xfrm>
              <a:prstGeom prst="rect">
                <a:avLst/>
              </a:prstGeom>
              <a:blipFill rotWithShape="1">
                <a:blip r:embed="rId3"/>
                <a:stretch>
                  <a:fillRect l="-564" t="-1103" r="-564" b="-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39CA4FA-4BF2-48B5-8569-82E356FACEAE}"/>
              </a:ext>
            </a:extLst>
          </p:cNvPr>
          <p:cNvCxnSpPr>
            <a:cxnSpLocks/>
          </p:cNvCxnSpPr>
          <p:nvPr/>
        </p:nvCxnSpPr>
        <p:spPr>
          <a:xfrm flipH="1">
            <a:off x="5916000" y="5049000"/>
            <a:ext cx="126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8FCC886-92AF-48FF-86D4-EDE6E709AACA}"/>
              </a:ext>
            </a:extLst>
          </p:cNvPr>
          <p:cNvCxnSpPr>
            <a:cxnSpLocks/>
          </p:cNvCxnSpPr>
          <p:nvPr/>
        </p:nvCxnSpPr>
        <p:spPr>
          <a:xfrm>
            <a:off x="516000" y="4689000"/>
            <a:ext cx="0" cy="144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39CA4FA-4BF2-48B5-8569-82E356FACEAE}"/>
              </a:ext>
            </a:extLst>
          </p:cNvPr>
          <p:cNvCxnSpPr>
            <a:cxnSpLocks/>
          </p:cNvCxnSpPr>
          <p:nvPr/>
        </p:nvCxnSpPr>
        <p:spPr>
          <a:xfrm>
            <a:off x="7716000" y="3429000"/>
            <a:ext cx="0" cy="144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997999" y="4689000"/>
            <a:ext cx="393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поле указываются: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выпуска;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международный номер бумажной или электронной книги;</a:t>
            </a:r>
          </a:p>
          <a:p>
            <a:pPr marL="342900" indent="-342900"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размещения.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39CA4FA-4BF2-48B5-8569-82E356FACEAE}"/>
              </a:ext>
            </a:extLst>
          </p:cNvPr>
          <p:cNvCxnSpPr>
            <a:cxnSpLocks/>
          </p:cNvCxnSpPr>
          <p:nvPr/>
        </p:nvCxnSpPr>
        <p:spPr>
          <a:xfrm flipH="1">
            <a:off x="7716000" y="4869000"/>
            <a:ext cx="256537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8FCC886-92AF-48FF-86D4-EDE6E709AACA}"/>
              </a:ext>
            </a:extLst>
          </p:cNvPr>
          <p:cNvCxnSpPr>
            <a:cxnSpLocks/>
          </p:cNvCxnSpPr>
          <p:nvPr/>
        </p:nvCxnSpPr>
        <p:spPr>
          <a:xfrm>
            <a:off x="8009694" y="4753830"/>
            <a:ext cx="0" cy="144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9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6" y="338012"/>
            <a:ext cx="8906553" cy="506896"/>
          </a:xfrm>
        </p:spPr>
        <p:txBody>
          <a:bodyPr/>
          <a:lstStyle/>
          <a:p>
            <a:r>
              <a:rPr lang="ru-RU" dirty="0">
                <a:solidFill>
                  <a:srgbClr val="8E8DA6"/>
                </a:solidFill>
              </a:rPr>
              <a:t>Как подтвердить наличие публикации?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4231"/>
          <a:stretch/>
        </p:blipFill>
        <p:spPr bwMode="auto">
          <a:xfrm>
            <a:off x="609447" y="1709529"/>
            <a:ext cx="4946554" cy="2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446" y="1262253"/>
            <a:ext cx="312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6771F"/>
                </a:solidFill>
              </a:rPr>
              <a:t>Скриншот из системы </a:t>
            </a:r>
            <a:r>
              <a:rPr lang="en-US" dirty="0">
                <a:solidFill>
                  <a:srgbClr val="A6771F"/>
                </a:solidFill>
              </a:rPr>
              <a:t>SCOPUS</a:t>
            </a:r>
            <a:endParaRPr lang="ru-RU" dirty="0">
              <a:solidFill>
                <a:srgbClr val="A6771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4174"/>
          <a:stretch/>
        </p:blipFill>
        <p:spPr bwMode="auto">
          <a:xfrm>
            <a:off x="6327570" y="3156668"/>
            <a:ext cx="5445875" cy="29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7570" y="2650886"/>
            <a:ext cx="381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6771F"/>
                </a:solidFill>
              </a:rPr>
              <a:t>Скриншот из системы </a:t>
            </a:r>
            <a:r>
              <a:rPr lang="en-US" dirty="0">
                <a:solidFill>
                  <a:srgbClr val="A6771F"/>
                </a:solidFill>
              </a:rPr>
              <a:t>Web of Science</a:t>
            </a:r>
            <a:endParaRPr lang="ru-RU" dirty="0">
              <a:solidFill>
                <a:srgbClr val="A6771F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8FCC886-92AF-48FF-86D4-EDE6E709AACA}"/>
              </a:ext>
            </a:extLst>
          </p:cNvPr>
          <p:cNvCxnSpPr>
            <a:cxnSpLocks/>
          </p:cNvCxnSpPr>
          <p:nvPr/>
        </p:nvCxnSpPr>
        <p:spPr>
          <a:xfrm>
            <a:off x="516000" y="1269000"/>
            <a:ext cx="0" cy="3142437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8FCC886-92AF-48FF-86D4-EDE6E709AACA}"/>
              </a:ext>
            </a:extLst>
          </p:cNvPr>
          <p:cNvCxnSpPr>
            <a:cxnSpLocks/>
          </p:cNvCxnSpPr>
          <p:nvPr/>
        </p:nvCxnSpPr>
        <p:spPr>
          <a:xfrm>
            <a:off x="6276000" y="2709000"/>
            <a:ext cx="0" cy="3538221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668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t="4454" r="15096" b="18927"/>
          <a:stretch/>
        </p:blipFill>
        <p:spPr bwMode="auto">
          <a:xfrm>
            <a:off x="515999" y="1282297"/>
            <a:ext cx="5360942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998" y="918534"/>
            <a:ext cx="293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6771F"/>
                </a:solidFill>
              </a:rPr>
              <a:t>Скриншот из системы РИНЦ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8FCC886-92AF-48FF-86D4-EDE6E709AACA}"/>
              </a:ext>
            </a:extLst>
          </p:cNvPr>
          <p:cNvCxnSpPr>
            <a:cxnSpLocks/>
          </p:cNvCxnSpPr>
          <p:nvPr/>
        </p:nvCxnSpPr>
        <p:spPr>
          <a:xfrm>
            <a:off x="515998" y="979537"/>
            <a:ext cx="0" cy="360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4921" y="2615730"/>
            <a:ext cx="2741079" cy="38257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796000" y="2615730"/>
            <a:ext cx="2789850" cy="38131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54921" y="2169000"/>
            <a:ext cx="491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6771F"/>
                </a:solidFill>
              </a:rPr>
              <a:t>Скан монографии (учебника, учебного пособия)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001" y="5058332"/>
            <a:ext cx="5360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подтверждающие документы распечатываются и подписываются в соответствии с № таблицы и порядкового номера.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8FCC886-92AF-48FF-86D4-EDE6E709AACA}"/>
              </a:ext>
            </a:extLst>
          </p:cNvPr>
          <p:cNvCxnSpPr>
            <a:cxnSpLocks/>
          </p:cNvCxnSpPr>
          <p:nvPr/>
        </p:nvCxnSpPr>
        <p:spPr>
          <a:xfrm>
            <a:off x="6054921" y="2169000"/>
            <a:ext cx="0" cy="4282543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3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413" y="582104"/>
            <a:ext cx="5486554" cy="506896"/>
          </a:xfrm>
        </p:spPr>
        <p:txBody>
          <a:bodyPr/>
          <a:lstStyle/>
          <a:p>
            <a:r>
              <a:rPr lang="ru-RU" dirty="0">
                <a:solidFill>
                  <a:srgbClr val="8E8DA6"/>
                </a:solidFill>
                <a:latin typeface="Century" panose="02040604050505020304" pitchFamily="18" charset="0"/>
              </a:rPr>
              <a:t>Полезные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00" y="1809000"/>
            <a:ext cx="11152643" cy="4749800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https://www.scopus.com/search/form.uri?zone=TopNavBar&amp;origin=searchbasic&amp;display=authorLookup#basic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https://apps.webofknowledge.com/UA_GeneralSearch_input.do?product=UA&amp;search_mode=GeneralSearch&amp;SID=E596v7yecBOG7Jm1Ift&amp;preferencesSaved=#searchErrorMessage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eLIBRARY.RU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https://www.elibrary.ru/querybox.asp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2035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16000" y="1809000"/>
            <a:ext cx="11152643" cy="3420000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Серия </a:t>
            </a:r>
            <a:r>
              <a:rPr lang="ru-RU" sz="2400" dirty="0" err="1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«Ассоциация научных редакторов и издателей (АНРИ-ASEP)» (21 шт.) </a:t>
            </a:r>
            <a:br>
              <a:rPr lang="ru-RU" sz="20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https://drive.google.com/drive/folders/1jK9A7-7Nsj7lQVHOOJD_VwdpIyxP4ssG?usp=sharing</a:t>
            </a:r>
            <a:endParaRPr lang="en-US" sz="2000" dirty="0">
              <a:solidFill>
                <a:srgbClr val="A67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A67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Серия </a:t>
            </a:r>
            <a:r>
              <a:rPr lang="ru-RU" sz="2400" dirty="0" err="1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системы «</a:t>
            </a:r>
            <a:r>
              <a:rPr lang="ru-RU" sz="2400" dirty="0" err="1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Антиплагиат</a:t>
            </a:r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(26 шт. + презентации и статьи) </a:t>
            </a:r>
            <a:r>
              <a:rPr lang="ru-RU" sz="2400" u="sng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https://drive.google.com/drive/folders/1nfHpcgZt4WKfsoVlx51y0nBAlcxmY9gs?usp=sharing</a:t>
            </a:r>
            <a:endParaRPr lang="ru-RU" sz="2400" dirty="0">
              <a:solidFill>
                <a:srgbClr val="A67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latin typeface="GOST type B" panose="020B0500000000000000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7189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000" y="2349000"/>
            <a:ext cx="6670220" cy="2514600"/>
          </a:xfrm>
        </p:spPr>
        <p:txBody>
          <a:bodyPr/>
          <a:lstStyle/>
          <a:p>
            <a:r>
              <a:rPr lang="ru-RU" sz="4000" b="1" dirty="0">
                <a:solidFill>
                  <a:srgbClr val="174192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25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000" y="189000"/>
            <a:ext cx="9829953" cy="60904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74192"/>
                </a:solidFill>
                <a:latin typeface="Century" panose="02040604050505020304" pitchFamily="18" charset="0"/>
              </a:rPr>
              <a:t> </a:t>
            </a:r>
            <a:r>
              <a:rPr lang="ru-RU" dirty="0">
                <a:solidFill>
                  <a:srgbClr val="8E8DA6"/>
                </a:solidFill>
                <a:latin typeface="Century" panose="02040604050505020304" pitchFamily="18" charset="0"/>
              </a:rPr>
              <a:t>Госбюджетная НИР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21548" r="25201" b="15952"/>
          <a:stretch/>
        </p:blipFill>
        <p:spPr bwMode="auto">
          <a:xfrm>
            <a:off x="522515" y="1449000"/>
            <a:ext cx="5029169" cy="384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000" y="909000"/>
            <a:ext cx="11191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заполняется в соответствии с тематическим планом и реестром бюджетных исследований института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3" t="21309" r="25469" b="9405"/>
          <a:stretch/>
        </p:blipFill>
        <p:spPr bwMode="auto">
          <a:xfrm>
            <a:off x="6254916" y="1449000"/>
            <a:ext cx="5421084" cy="384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нак запрета 6"/>
          <p:cNvSpPr/>
          <p:nvPr/>
        </p:nvSpPr>
        <p:spPr>
          <a:xfrm>
            <a:off x="1600200" y="2416629"/>
            <a:ext cx="2596243" cy="2612572"/>
          </a:xfrm>
          <a:prstGeom prst="noSmoking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536" y="5662669"/>
            <a:ext cx="4627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A6771F"/>
                </a:solidFill>
              </a:rPr>
              <a:t>Необходимо подтверждение соответствия публикаций в рамках исследования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0858" y="5662669"/>
            <a:ext cx="522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A6771F"/>
                </a:solidFill>
              </a:rPr>
              <a:t>Обязательное описание характеристики выполняемого исследования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67424E-A4C9-4B6F-B19B-A832DAB37DDC}"/>
              </a:ext>
            </a:extLst>
          </p:cNvPr>
          <p:cNvSpPr/>
          <p:nvPr/>
        </p:nvSpPr>
        <p:spPr>
          <a:xfrm>
            <a:off x="10235999" y="2169000"/>
            <a:ext cx="1440001" cy="3158948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B07C93B-C2BA-4181-AF17-AD806EAB5091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0956000" y="5327948"/>
            <a:ext cx="0" cy="801052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B07C93B-C2BA-4181-AF17-AD806EAB5091}"/>
              </a:ext>
            </a:extLst>
          </p:cNvPr>
          <p:cNvCxnSpPr>
            <a:cxnSpLocks/>
          </p:cNvCxnSpPr>
          <p:nvPr/>
        </p:nvCxnSpPr>
        <p:spPr>
          <a:xfrm>
            <a:off x="10416000" y="6129000"/>
            <a:ext cx="54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65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047" y="432609"/>
            <a:ext cx="9829953" cy="836391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НИР и НТР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6000" y="4508500"/>
            <a:ext cx="2407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по закрытым </a:t>
            </a:r>
          </a:p>
          <a:p>
            <a:pPr algn="ctr"/>
            <a:r>
              <a:rPr lang="ru-RU" b="1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6000" y="4484640"/>
            <a:ext cx="264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Сумма, поступившая по факту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37262" r="25670" b="49124"/>
          <a:stretch/>
        </p:blipFill>
        <p:spPr bwMode="auto">
          <a:xfrm>
            <a:off x="1776000" y="2169000"/>
            <a:ext cx="8545897" cy="13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081FEF-1BE3-41E2-96D5-7A4ED7B6073C}"/>
              </a:ext>
            </a:extLst>
          </p:cNvPr>
          <p:cNvSpPr txBox="1"/>
          <p:nvPr/>
        </p:nvSpPr>
        <p:spPr>
          <a:xfrm>
            <a:off x="696000" y="4508500"/>
            <a:ext cx="2930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работ, заявленный </a:t>
            </a:r>
          </a:p>
          <a:p>
            <a:pPr algn="ctr"/>
            <a:r>
              <a:rPr lang="ru-RU" b="1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отчетный год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DDD1CE3-CC09-4B67-942B-AA2138F318B5}"/>
              </a:ext>
            </a:extLst>
          </p:cNvPr>
          <p:cNvCxnSpPr>
            <a:cxnSpLocks/>
          </p:cNvCxnSpPr>
          <p:nvPr/>
        </p:nvCxnSpPr>
        <p:spPr>
          <a:xfrm flipV="1">
            <a:off x="2136000" y="3969000"/>
            <a:ext cx="0" cy="5395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0903271-C33A-4713-82A8-809443A47A63}"/>
              </a:ext>
            </a:extLst>
          </p:cNvPr>
          <p:cNvCxnSpPr>
            <a:cxnSpLocks/>
          </p:cNvCxnSpPr>
          <p:nvPr/>
        </p:nvCxnSpPr>
        <p:spPr>
          <a:xfrm>
            <a:off x="2136000" y="3969000"/>
            <a:ext cx="378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8C85D76-3E19-4CFC-A9F4-3640BDC63496}"/>
              </a:ext>
            </a:extLst>
          </p:cNvPr>
          <p:cNvCxnSpPr>
            <a:cxnSpLocks/>
          </p:cNvCxnSpPr>
          <p:nvPr/>
        </p:nvCxnSpPr>
        <p:spPr>
          <a:xfrm flipV="1">
            <a:off x="5916000" y="3429000"/>
            <a:ext cx="0" cy="5400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7FD173D-DA47-400B-A7F6-46E4B97287A8}"/>
              </a:ext>
            </a:extLst>
          </p:cNvPr>
          <p:cNvCxnSpPr>
            <a:cxnSpLocks/>
          </p:cNvCxnSpPr>
          <p:nvPr/>
        </p:nvCxnSpPr>
        <p:spPr>
          <a:xfrm flipV="1">
            <a:off x="8616000" y="3429000"/>
            <a:ext cx="0" cy="5400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53A0092-9C5C-40DB-B93C-798A33BCA790}"/>
              </a:ext>
            </a:extLst>
          </p:cNvPr>
          <p:cNvCxnSpPr>
            <a:cxnSpLocks/>
          </p:cNvCxnSpPr>
          <p:nvPr/>
        </p:nvCxnSpPr>
        <p:spPr>
          <a:xfrm>
            <a:off x="4476000" y="4508500"/>
            <a:ext cx="3420587" cy="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98D2CE7B-92FA-413C-9E58-12B35FAC0886}"/>
              </a:ext>
            </a:extLst>
          </p:cNvPr>
          <p:cNvCxnSpPr>
            <a:cxnSpLocks/>
          </p:cNvCxnSpPr>
          <p:nvPr/>
        </p:nvCxnSpPr>
        <p:spPr>
          <a:xfrm>
            <a:off x="6276000" y="3969000"/>
            <a:ext cx="2342348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1432B22-B120-4600-BD15-DD083197FA71}"/>
              </a:ext>
            </a:extLst>
          </p:cNvPr>
          <p:cNvCxnSpPr>
            <a:cxnSpLocks/>
          </p:cNvCxnSpPr>
          <p:nvPr/>
        </p:nvCxnSpPr>
        <p:spPr>
          <a:xfrm>
            <a:off x="336000" y="5229000"/>
            <a:ext cx="3420587" cy="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D5AC326-A3E8-4D5F-8FE3-195DCB9AA0CD}"/>
              </a:ext>
            </a:extLst>
          </p:cNvPr>
          <p:cNvCxnSpPr>
            <a:cxnSpLocks/>
          </p:cNvCxnSpPr>
          <p:nvPr/>
        </p:nvCxnSpPr>
        <p:spPr>
          <a:xfrm>
            <a:off x="8436000" y="5229000"/>
            <a:ext cx="3420587" cy="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5B948335-280B-498A-B814-8F6633028649}"/>
              </a:ext>
            </a:extLst>
          </p:cNvPr>
          <p:cNvCxnSpPr>
            <a:cxnSpLocks/>
          </p:cNvCxnSpPr>
          <p:nvPr/>
        </p:nvCxnSpPr>
        <p:spPr>
          <a:xfrm flipV="1">
            <a:off x="6276000" y="3969000"/>
            <a:ext cx="0" cy="5395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FA752061-BCCE-4D51-8AFE-903D27376661}"/>
              </a:ext>
            </a:extLst>
          </p:cNvPr>
          <p:cNvCxnSpPr>
            <a:cxnSpLocks/>
          </p:cNvCxnSpPr>
          <p:nvPr/>
        </p:nvCxnSpPr>
        <p:spPr>
          <a:xfrm flipV="1">
            <a:off x="9516000" y="3429000"/>
            <a:ext cx="0" cy="5400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6D7AF07-0043-4EC8-9481-B4226E5F5B49}"/>
              </a:ext>
            </a:extLst>
          </p:cNvPr>
          <p:cNvCxnSpPr>
            <a:cxnSpLocks/>
          </p:cNvCxnSpPr>
          <p:nvPr/>
        </p:nvCxnSpPr>
        <p:spPr>
          <a:xfrm>
            <a:off x="9516000" y="3969000"/>
            <a:ext cx="54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5D40349F-2C06-4996-A555-257D624D20FA}"/>
              </a:ext>
            </a:extLst>
          </p:cNvPr>
          <p:cNvCxnSpPr>
            <a:cxnSpLocks/>
          </p:cNvCxnSpPr>
          <p:nvPr/>
        </p:nvCxnSpPr>
        <p:spPr>
          <a:xfrm flipV="1">
            <a:off x="10056000" y="3969000"/>
            <a:ext cx="0" cy="5395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80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1147599"/>
            <a:ext cx="9779154" cy="1021401"/>
          </a:xfrm>
        </p:spPr>
        <p:txBody>
          <a:bodyPr/>
          <a:lstStyle/>
          <a:p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Публикации </a:t>
            </a:r>
            <a:r>
              <a:rPr lang="en-US" sz="3200" dirty="0">
                <a:solidFill>
                  <a:srgbClr val="8E8DA6"/>
                </a:solidFill>
                <a:latin typeface="Century" panose="02040604050505020304" pitchFamily="18" charset="0"/>
              </a:rPr>
              <a:t>SCOPUS </a:t>
            </a:r>
            <a:b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</a:br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и </a:t>
            </a:r>
            <a:r>
              <a:rPr lang="en-US" sz="3200" dirty="0" err="1">
                <a:solidFill>
                  <a:srgbClr val="8E8DA6"/>
                </a:solidFill>
                <a:latin typeface="Century" panose="02040604050505020304" pitchFamily="18" charset="0"/>
              </a:rPr>
              <a:t>WoS</a:t>
            </a:r>
            <a:endParaRPr lang="ru-RU" sz="3200" dirty="0">
              <a:solidFill>
                <a:srgbClr val="8E8DA6"/>
              </a:solidFill>
              <a:latin typeface="Century" panose="020406040505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3" t="19644" r="21986" b="7856"/>
          <a:stretch/>
        </p:blipFill>
        <p:spPr bwMode="auto">
          <a:xfrm>
            <a:off x="5736000" y="1269000"/>
            <a:ext cx="6120000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000" y="3077933"/>
            <a:ext cx="35269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sz="20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0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https://www.scopus.com/search/form.uri?zone=TopNavBar&amp;origin=searchbasic&amp;display=authorLookup#basic</a:t>
            </a:r>
            <a:r>
              <a:rPr lang="ru-RU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A677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98A1A7C-A30C-4F80-857B-B472AC729570}"/>
              </a:ext>
            </a:extLst>
          </p:cNvPr>
          <p:cNvCxnSpPr>
            <a:cxnSpLocks/>
          </p:cNvCxnSpPr>
          <p:nvPr/>
        </p:nvCxnSpPr>
        <p:spPr>
          <a:xfrm>
            <a:off x="6276000" y="4869000"/>
            <a:ext cx="900000" cy="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4445F53-E2BA-4AC0-8FA4-075CCCE1E5B4}"/>
              </a:ext>
            </a:extLst>
          </p:cNvPr>
          <p:cNvCxnSpPr>
            <a:cxnSpLocks/>
          </p:cNvCxnSpPr>
          <p:nvPr/>
        </p:nvCxnSpPr>
        <p:spPr>
          <a:xfrm>
            <a:off x="10236000" y="5949000"/>
            <a:ext cx="540000" cy="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3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8E8DA6"/>
                </a:solidFill>
              </a:rPr>
              <a:t>Шаг 1</a:t>
            </a:r>
            <a:r>
              <a:rPr lang="en-US" sz="3200" dirty="0">
                <a:solidFill>
                  <a:srgbClr val="8E8DA6"/>
                </a:solidFill>
              </a:rPr>
              <a:t>:</a:t>
            </a:r>
            <a:r>
              <a:rPr lang="ru-RU" sz="3200" dirty="0">
                <a:solidFill>
                  <a:srgbClr val="8E8DA6"/>
                </a:solidFill>
              </a:rPr>
              <a:t> </a:t>
            </a:r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Поиск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8" r="382" b="27530"/>
          <a:stretch/>
        </p:blipFill>
        <p:spPr bwMode="auto">
          <a:xfrm>
            <a:off x="5016000" y="909000"/>
            <a:ext cx="6773183" cy="23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8" r="1830" b="28095"/>
          <a:stretch/>
        </p:blipFill>
        <p:spPr bwMode="auto">
          <a:xfrm>
            <a:off x="605413" y="3789000"/>
            <a:ext cx="6660000" cy="235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043" y="1887835"/>
            <a:ext cx="3254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 названию статьи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8545" y="4689000"/>
            <a:ext cx="366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 автору публикации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7307A5-E31E-4BDB-BB9F-623D54AD62B7}"/>
              </a:ext>
            </a:extLst>
          </p:cNvPr>
          <p:cNvSpPr/>
          <p:nvPr/>
        </p:nvSpPr>
        <p:spPr>
          <a:xfrm>
            <a:off x="8256588" y="2169000"/>
            <a:ext cx="1979412" cy="36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5DEE4B-C8F2-45EC-A0D5-832F85AC7CC2}"/>
              </a:ext>
            </a:extLst>
          </p:cNvPr>
          <p:cNvSpPr/>
          <p:nvPr/>
        </p:nvSpPr>
        <p:spPr>
          <a:xfrm>
            <a:off x="876000" y="4531360"/>
            <a:ext cx="3600000" cy="51764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3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679" y="197602"/>
            <a:ext cx="9868922" cy="757619"/>
          </a:xfrm>
        </p:spPr>
        <p:txBody>
          <a:bodyPr/>
          <a:lstStyle/>
          <a:p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Шаг 2</a:t>
            </a:r>
            <a:r>
              <a:rPr lang="en-US" sz="3200" dirty="0">
                <a:solidFill>
                  <a:srgbClr val="8E8DA6"/>
                </a:solidFill>
                <a:latin typeface="Century" panose="02040604050505020304" pitchFamily="18" charset="0"/>
              </a:rPr>
              <a:t>:</a:t>
            </a:r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 Результаты поиска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9" r="1160" b="19286"/>
          <a:stretch/>
        </p:blipFill>
        <p:spPr bwMode="auto">
          <a:xfrm>
            <a:off x="2496000" y="4149000"/>
            <a:ext cx="7380000" cy="22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r="2233" b="18453"/>
          <a:stretch/>
        </p:blipFill>
        <p:spPr bwMode="auto">
          <a:xfrm>
            <a:off x="2496000" y="1269000"/>
            <a:ext cx="7380000" cy="235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765" y="1269000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A6771F"/>
                </a:solidFill>
              </a:rPr>
              <a:t>А) По названию </a:t>
            </a:r>
            <a:endParaRPr lang="en-US" dirty="0">
              <a:solidFill>
                <a:srgbClr val="A6771F"/>
              </a:solidFill>
            </a:endParaRPr>
          </a:p>
          <a:p>
            <a:pPr algn="ctr"/>
            <a:r>
              <a:rPr lang="ru-RU" dirty="0">
                <a:solidFill>
                  <a:srgbClr val="A6771F"/>
                </a:solidFill>
              </a:rPr>
              <a:t>статьи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972" y="4149000"/>
            <a:ext cx="1458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A6771F"/>
                </a:solidFill>
              </a:rPr>
              <a:t>Б) По автору </a:t>
            </a:r>
            <a:endParaRPr lang="en-US" dirty="0">
              <a:solidFill>
                <a:srgbClr val="A6771F"/>
              </a:solidFill>
            </a:endParaRPr>
          </a:p>
          <a:p>
            <a:pPr algn="ctr"/>
            <a:r>
              <a:rPr lang="ru-RU" dirty="0">
                <a:solidFill>
                  <a:srgbClr val="A6771F"/>
                </a:solidFill>
              </a:rPr>
              <a:t>публикации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79550B-A6E5-4365-8E20-82DB37B308BE}"/>
              </a:ext>
            </a:extLst>
          </p:cNvPr>
          <p:cNvSpPr/>
          <p:nvPr/>
        </p:nvSpPr>
        <p:spPr>
          <a:xfrm>
            <a:off x="4476000" y="2349500"/>
            <a:ext cx="3780588" cy="539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0316F53-CDC2-4FA5-B9E6-C68269913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9" r="1160" b="19286"/>
          <a:stretch/>
        </p:blipFill>
        <p:spPr bwMode="auto">
          <a:xfrm>
            <a:off x="2676000" y="4149000"/>
            <a:ext cx="7200000" cy="226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5C492B-DF97-4C9E-A137-8B30A157E47A}"/>
              </a:ext>
            </a:extLst>
          </p:cNvPr>
          <p:cNvSpPr/>
          <p:nvPr/>
        </p:nvSpPr>
        <p:spPr>
          <a:xfrm>
            <a:off x="4656000" y="5229500"/>
            <a:ext cx="3593628" cy="5395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5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000" y="189000"/>
            <a:ext cx="10224561" cy="739675"/>
          </a:xfrm>
        </p:spPr>
        <p:txBody>
          <a:bodyPr/>
          <a:lstStyle/>
          <a:p>
            <a:r>
              <a:rPr lang="ru-RU" sz="2800" dirty="0">
                <a:solidFill>
                  <a:srgbClr val="8E8DA6"/>
                </a:solidFill>
                <a:latin typeface="Century" panose="02040604050505020304" pitchFamily="18" charset="0"/>
              </a:rPr>
              <a:t>Шаг 3</a:t>
            </a:r>
            <a:r>
              <a:rPr lang="en-US" sz="2800" dirty="0">
                <a:solidFill>
                  <a:srgbClr val="8E8DA6"/>
                </a:solidFill>
                <a:latin typeface="Century" panose="02040604050505020304" pitchFamily="18" charset="0"/>
              </a:rPr>
              <a:t>:</a:t>
            </a:r>
            <a:r>
              <a:rPr lang="ru-RU" sz="2800" dirty="0">
                <a:solidFill>
                  <a:srgbClr val="8E8DA6"/>
                </a:solidFill>
                <a:latin typeface="Century" panose="02040604050505020304" pitchFamily="18" charset="0"/>
              </a:rPr>
              <a:t> Библиографическая карточка и аффилиация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3335"/>
          <a:stretch/>
        </p:blipFill>
        <p:spPr bwMode="auto">
          <a:xfrm>
            <a:off x="3543300" y="1442544"/>
            <a:ext cx="8009164" cy="419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000" y="2709000"/>
            <a:ext cx="1628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Название журнала, </a:t>
            </a:r>
            <a:endParaRPr lang="en-US" dirty="0"/>
          </a:p>
          <a:p>
            <a:r>
              <a:rPr lang="ru-RU" dirty="0"/>
              <a:t>№ выпуска, страницы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000" y="4869000"/>
            <a:ext cx="162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Название статьи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6000" y="6129000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56000" y="6129000"/>
            <a:ext cx="162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Аффилиация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399" y="1442544"/>
            <a:ext cx="288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Электронный адрес статьи в системе (7 столбец)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35627C8-D821-4054-8C01-9522A15ADD1F}"/>
              </a:ext>
            </a:extLst>
          </p:cNvPr>
          <p:cNvCxnSpPr>
            <a:cxnSpLocks/>
          </p:cNvCxnSpPr>
          <p:nvPr/>
        </p:nvCxnSpPr>
        <p:spPr>
          <a:xfrm>
            <a:off x="516000" y="1449000"/>
            <a:ext cx="0" cy="54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E6B0A82-B03B-4816-9038-1C76DBE288DC}"/>
              </a:ext>
            </a:extLst>
          </p:cNvPr>
          <p:cNvCxnSpPr>
            <a:cxnSpLocks/>
          </p:cNvCxnSpPr>
          <p:nvPr/>
        </p:nvCxnSpPr>
        <p:spPr>
          <a:xfrm>
            <a:off x="516000" y="2709000"/>
            <a:ext cx="0" cy="108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8531774C-6EF0-4B67-914C-1B1CCB725F51}"/>
              </a:ext>
            </a:extLst>
          </p:cNvPr>
          <p:cNvCxnSpPr>
            <a:cxnSpLocks/>
          </p:cNvCxnSpPr>
          <p:nvPr/>
        </p:nvCxnSpPr>
        <p:spPr>
          <a:xfrm>
            <a:off x="516000" y="4869000"/>
            <a:ext cx="0" cy="54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AAA57342-B698-4117-AFBC-F666BD0805FA}"/>
              </a:ext>
            </a:extLst>
          </p:cNvPr>
          <p:cNvCxnSpPr>
            <a:cxnSpLocks/>
          </p:cNvCxnSpPr>
          <p:nvPr/>
        </p:nvCxnSpPr>
        <p:spPr>
          <a:xfrm>
            <a:off x="2676000" y="5949000"/>
            <a:ext cx="0" cy="54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E589663-6C64-4C10-A2F1-6931ABFED528}"/>
              </a:ext>
            </a:extLst>
          </p:cNvPr>
          <p:cNvCxnSpPr>
            <a:cxnSpLocks/>
          </p:cNvCxnSpPr>
          <p:nvPr/>
        </p:nvCxnSpPr>
        <p:spPr>
          <a:xfrm>
            <a:off x="5556000" y="5949000"/>
            <a:ext cx="0" cy="54000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3E6F184-18BB-45F0-9B23-28BD4E731F38}"/>
              </a:ext>
            </a:extLst>
          </p:cNvPr>
          <p:cNvCxnSpPr>
            <a:cxnSpLocks/>
          </p:cNvCxnSpPr>
          <p:nvPr/>
        </p:nvCxnSpPr>
        <p:spPr>
          <a:xfrm>
            <a:off x="1956000" y="2169000"/>
            <a:ext cx="378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F3F0ABE-FFE8-4E47-9502-B40887375F4A}"/>
              </a:ext>
            </a:extLst>
          </p:cNvPr>
          <p:cNvCxnSpPr>
            <a:cxnSpLocks/>
          </p:cNvCxnSpPr>
          <p:nvPr/>
        </p:nvCxnSpPr>
        <p:spPr>
          <a:xfrm flipV="1">
            <a:off x="5736000" y="1629000"/>
            <a:ext cx="0" cy="5400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3E25A01-9758-44BD-8498-6C9169CB933C}"/>
              </a:ext>
            </a:extLst>
          </p:cNvPr>
          <p:cNvCxnSpPr>
            <a:cxnSpLocks/>
          </p:cNvCxnSpPr>
          <p:nvPr/>
        </p:nvCxnSpPr>
        <p:spPr>
          <a:xfrm flipV="1">
            <a:off x="1956000" y="1989001"/>
            <a:ext cx="0" cy="179999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7DE80E2-DB68-4583-9B56-D71CD81FBB16}"/>
              </a:ext>
            </a:extLst>
          </p:cNvPr>
          <p:cNvCxnSpPr>
            <a:cxnSpLocks/>
          </p:cNvCxnSpPr>
          <p:nvPr/>
        </p:nvCxnSpPr>
        <p:spPr>
          <a:xfrm>
            <a:off x="2519413" y="3429000"/>
            <a:ext cx="1416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2834EC6-491C-4707-A21D-7EE89B184DE4}"/>
              </a:ext>
            </a:extLst>
          </p:cNvPr>
          <p:cNvCxnSpPr>
            <a:cxnSpLocks/>
          </p:cNvCxnSpPr>
          <p:nvPr/>
        </p:nvCxnSpPr>
        <p:spPr>
          <a:xfrm flipV="1">
            <a:off x="2496000" y="3249000"/>
            <a:ext cx="0" cy="1800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D0C7BF71-AA62-456E-BB65-4FFEDDD9DDD2}"/>
              </a:ext>
            </a:extLst>
          </p:cNvPr>
          <p:cNvCxnSpPr>
            <a:cxnSpLocks/>
          </p:cNvCxnSpPr>
          <p:nvPr/>
        </p:nvCxnSpPr>
        <p:spPr>
          <a:xfrm flipH="1">
            <a:off x="2108400" y="3249000"/>
            <a:ext cx="387600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1F74D73-1CAB-4058-88C2-1D4402A7E187}"/>
              </a:ext>
            </a:extLst>
          </p:cNvPr>
          <p:cNvCxnSpPr>
            <a:cxnSpLocks/>
          </p:cNvCxnSpPr>
          <p:nvPr/>
        </p:nvCxnSpPr>
        <p:spPr>
          <a:xfrm flipH="1">
            <a:off x="2136000" y="5229000"/>
            <a:ext cx="387600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D78B2D0-86B0-49F3-A72B-1C88F9003DEA}"/>
              </a:ext>
            </a:extLst>
          </p:cNvPr>
          <p:cNvCxnSpPr>
            <a:cxnSpLocks/>
          </p:cNvCxnSpPr>
          <p:nvPr/>
        </p:nvCxnSpPr>
        <p:spPr>
          <a:xfrm flipV="1">
            <a:off x="2496000" y="3789000"/>
            <a:ext cx="0" cy="144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DD22D0C-DDD0-4524-B286-9A517437C50E}"/>
              </a:ext>
            </a:extLst>
          </p:cNvPr>
          <p:cNvCxnSpPr>
            <a:cxnSpLocks/>
          </p:cNvCxnSpPr>
          <p:nvPr/>
        </p:nvCxnSpPr>
        <p:spPr>
          <a:xfrm>
            <a:off x="2519413" y="3789000"/>
            <a:ext cx="1416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DF34210-C9A6-4656-A78F-1504155E8027}"/>
              </a:ext>
            </a:extLst>
          </p:cNvPr>
          <p:cNvSpPr/>
          <p:nvPr/>
        </p:nvSpPr>
        <p:spPr>
          <a:xfrm>
            <a:off x="4116000" y="1449000"/>
            <a:ext cx="6120000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33E1FA3-5FEE-410B-BAF5-33C1A4CC8B94}"/>
              </a:ext>
            </a:extLst>
          </p:cNvPr>
          <p:cNvSpPr/>
          <p:nvPr/>
        </p:nvSpPr>
        <p:spPr>
          <a:xfrm>
            <a:off x="3935413" y="3249000"/>
            <a:ext cx="1620587" cy="332403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1E502E8-8B2F-4710-B403-B6418927464A}"/>
              </a:ext>
            </a:extLst>
          </p:cNvPr>
          <p:cNvSpPr/>
          <p:nvPr/>
        </p:nvSpPr>
        <p:spPr>
          <a:xfrm>
            <a:off x="3935413" y="3609001"/>
            <a:ext cx="5040000" cy="180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66C5C10-6788-4DF7-937C-5AB356BDA2A3}"/>
              </a:ext>
            </a:extLst>
          </p:cNvPr>
          <p:cNvSpPr/>
          <p:nvPr/>
        </p:nvSpPr>
        <p:spPr>
          <a:xfrm>
            <a:off x="3936001" y="3835310"/>
            <a:ext cx="1620000" cy="15195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BB4D24B7-E964-4546-9F78-0290E115F9B9}"/>
              </a:ext>
            </a:extLst>
          </p:cNvPr>
          <p:cNvCxnSpPr>
            <a:cxnSpLocks/>
          </p:cNvCxnSpPr>
          <p:nvPr/>
        </p:nvCxnSpPr>
        <p:spPr>
          <a:xfrm flipV="1">
            <a:off x="3036000" y="3969000"/>
            <a:ext cx="0" cy="216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AF2CE010-C597-412C-8212-90550ED78DCA}"/>
              </a:ext>
            </a:extLst>
          </p:cNvPr>
          <p:cNvCxnSpPr>
            <a:cxnSpLocks/>
          </p:cNvCxnSpPr>
          <p:nvPr/>
        </p:nvCxnSpPr>
        <p:spPr>
          <a:xfrm>
            <a:off x="3036000" y="3969000"/>
            <a:ext cx="899413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87CF116-3D1D-4F91-94D3-3BDFFE88A317}"/>
              </a:ext>
            </a:extLst>
          </p:cNvPr>
          <p:cNvSpPr/>
          <p:nvPr/>
        </p:nvSpPr>
        <p:spPr>
          <a:xfrm>
            <a:off x="3936000" y="3996598"/>
            <a:ext cx="2340000" cy="152402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7E9CC3A2-E55D-4D33-A794-04AA9A0EB1E6}"/>
              </a:ext>
            </a:extLst>
          </p:cNvPr>
          <p:cNvCxnSpPr>
            <a:cxnSpLocks/>
          </p:cNvCxnSpPr>
          <p:nvPr/>
        </p:nvCxnSpPr>
        <p:spPr>
          <a:xfrm>
            <a:off x="7176000" y="6309000"/>
            <a:ext cx="198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8D75C64E-D863-4C4F-872F-BB39E52A4C9E}"/>
              </a:ext>
            </a:extLst>
          </p:cNvPr>
          <p:cNvCxnSpPr>
            <a:cxnSpLocks/>
          </p:cNvCxnSpPr>
          <p:nvPr/>
        </p:nvCxnSpPr>
        <p:spPr>
          <a:xfrm flipV="1">
            <a:off x="9156000" y="4149000"/>
            <a:ext cx="0" cy="216000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57D549B4-E502-4C0D-B6A3-F6766ABDF066}"/>
              </a:ext>
            </a:extLst>
          </p:cNvPr>
          <p:cNvCxnSpPr>
            <a:cxnSpLocks/>
          </p:cNvCxnSpPr>
          <p:nvPr/>
        </p:nvCxnSpPr>
        <p:spPr>
          <a:xfrm>
            <a:off x="6276000" y="4149000"/>
            <a:ext cx="2856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0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580" y="404964"/>
            <a:ext cx="9838420" cy="684036"/>
          </a:xfrm>
        </p:spPr>
        <p:txBody>
          <a:bodyPr/>
          <a:lstStyle/>
          <a:p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Шаг  4</a:t>
            </a:r>
            <a:r>
              <a:rPr lang="en-US" sz="3200" dirty="0">
                <a:solidFill>
                  <a:srgbClr val="8E8DA6"/>
                </a:solidFill>
                <a:latin typeface="Century" panose="02040604050505020304" pitchFamily="18" charset="0"/>
              </a:rPr>
              <a:t>:</a:t>
            </a:r>
            <a:r>
              <a:rPr lang="ru-RU" sz="3200" dirty="0">
                <a:solidFill>
                  <a:srgbClr val="8E8DA6"/>
                </a:solidFill>
                <a:latin typeface="Century" panose="02040604050505020304" pitchFamily="18" charset="0"/>
              </a:rPr>
              <a:t> Импакт-фактор и квартиль журнала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 r="2233" b="38809"/>
          <a:stretch/>
        </p:blipFill>
        <p:spPr bwMode="auto">
          <a:xfrm>
            <a:off x="1055992" y="2003729"/>
            <a:ext cx="10260008" cy="341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6000" y="5949000"/>
            <a:ext cx="2929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67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Импакт-фактор журнала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E6EA211-D7EE-47FE-9F12-DB43AD1CA328}"/>
              </a:ext>
            </a:extLst>
          </p:cNvPr>
          <p:cNvSpPr/>
          <p:nvPr/>
        </p:nvSpPr>
        <p:spPr>
          <a:xfrm>
            <a:off x="8796000" y="4149000"/>
            <a:ext cx="2340000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 w="47625">
            <a:solidFill>
              <a:srgbClr val="A67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DDD9FE5-6EED-48E1-9C29-A1248BC108E9}"/>
              </a:ext>
            </a:extLst>
          </p:cNvPr>
          <p:cNvCxnSpPr>
            <a:cxnSpLocks/>
          </p:cNvCxnSpPr>
          <p:nvPr/>
        </p:nvCxnSpPr>
        <p:spPr>
          <a:xfrm>
            <a:off x="4656000" y="6489000"/>
            <a:ext cx="2880000" cy="0"/>
          </a:xfrm>
          <a:prstGeom prst="line">
            <a:avLst/>
          </a:prstGeom>
          <a:ln w="38100" cmpd="thinThick">
            <a:solidFill>
              <a:srgbClr val="A67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80D8A43-A036-44C8-931A-2B874DBAE707}"/>
              </a:ext>
            </a:extLst>
          </p:cNvPr>
          <p:cNvCxnSpPr>
            <a:cxnSpLocks/>
          </p:cNvCxnSpPr>
          <p:nvPr/>
        </p:nvCxnSpPr>
        <p:spPr>
          <a:xfrm>
            <a:off x="6096000" y="5409000"/>
            <a:ext cx="1980000" cy="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F91CA0-BADB-4EC4-B171-A3955907B78B}"/>
              </a:ext>
            </a:extLst>
          </p:cNvPr>
          <p:cNvCxnSpPr>
            <a:cxnSpLocks/>
          </p:cNvCxnSpPr>
          <p:nvPr/>
        </p:nvCxnSpPr>
        <p:spPr>
          <a:xfrm flipV="1">
            <a:off x="6096000" y="5409000"/>
            <a:ext cx="0" cy="36000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54F2E5A-ED6E-4275-9194-621F25439817}"/>
              </a:ext>
            </a:extLst>
          </p:cNvPr>
          <p:cNvCxnSpPr>
            <a:cxnSpLocks/>
          </p:cNvCxnSpPr>
          <p:nvPr/>
        </p:nvCxnSpPr>
        <p:spPr>
          <a:xfrm flipH="1">
            <a:off x="8076000" y="4329000"/>
            <a:ext cx="568188" cy="0"/>
          </a:xfrm>
          <a:prstGeom prst="line">
            <a:avLst/>
          </a:prstGeom>
          <a:ln w="25400">
            <a:solidFill>
              <a:srgbClr val="8E8D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31F17AC-716B-4353-AC45-91C0F2D22747}"/>
              </a:ext>
            </a:extLst>
          </p:cNvPr>
          <p:cNvCxnSpPr>
            <a:cxnSpLocks/>
          </p:cNvCxnSpPr>
          <p:nvPr/>
        </p:nvCxnSpPr>
        <p:spPr>
          <a:xfrm flipV="1">
            <a:off x="8076000" y="4329000"/>
            <a:ext cx="0" cy="1077460"/>
          </a:xfrm>
          <a:prstGeom prst="line">
            <a:avLst/>
          </a:prstGeom>
          <a:ln w="25400">
            <a:solidFill>
              <a:srgbClr val="8E8DA6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5992" y="1408890"/>
            <a:ext cx="9163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A6771F"/>
                </a:solidFill>
                <a:latin typeface="GOST type B" panose="020B0500000000000000" pitchFamily="34" charset="0"/>
              </a:rPr>
              <a:t>Чтобы узнать информацию о журнале, необходимо нажать на название журнала.</a:t>
            </a:r>
          </a:p>
        </p:txBody>
      </p:sp>
    </p:spTree>
    <p:extLst>
      <p:ext uri="{BB962C8B-B14F-4D97-AF65-F5344CB8AC3E}">
        <p14:creationId xmlns:p14="http://schemas.microsoft.com/office/powerpoint/2010/main" val="114453806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РУТ(МИИТ)">
      <a:dk1>
        <a:srgbClr val="000000"/>
      </a:dk1>
      <a:lt1>
        <a:srgbClr val="FFFFFF"/>
      </a:lt1>
      <a:dk2>
        <a:srgbClr val="174193"/>
      </a:dk2>
      <a:lt2>
        <a:srgbClr val="E7E6E6"/>
      </a:lt2>
      <a:accent1>
        <a:srgbClr val="D71B04"/>
      </a:accent1>
      <a:accent2>
        <a:srgbClr val="F8B232"/>
      </a:accent2>
      <a:accent3>
        <a:srgbClr val="026631"/>
      </a:accent3>
      <a:accent4>
        <a:srgbClr val="A6A4A6"/>
      </a:accent4>
      <a:accent5>
        <a:srgbClr val="184093"/>
      </a:accent5>
      <a:accent6>
        <a:srgbClr val="FF9300"/>
      </a:accent6>
      <a:hlink>
        <a:srgbClr val="7980FF"/>
      </a:hlink>
      <a:folHlink>
        <a:srgbClr val="01189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4" id="{6B7EF589-0567-FF4A-92ED-368F7BAA806A}" vid="{8771936E-7FC5-F249-82E7-C7852981BE4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1_Тема Office</Template>
  <TotalTime>29766</TotalTime>
  <Words>764</Words>
  <Application>Microsoft Office PowerPoint</Application>
  <PresentationFormat>Широкоэкранный</PresentationFormat>
  <Paragraphs>142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1_Тема Office</vt:lpstr>
      <vt:lpstr>              Подготовка годового   отчета кафедр   РУТ (МИИТ)    Москва,  2020 г.    </vt:lpstr>
      <vt:lpstr>Рейтинг университета</vt:lpstr>
      <vt:lpstr> Госбюджетная НИР</vt:lpstr>
      <vt:lpstr>НИР и НТР</vt:lpstr>
      <vt:lpstr>Публикации SCOPUS  и WoS</vt:lpstr>
      <vt:lpstr>Шаг 1: Поиск</vt:lpstr>
      <vt:lpstr>Шаг 2: Результаты поиска</vt:lpstr>
      <vt:lpstr>Шаг 3: Библиографическая карточка и аффилиация</vt:lpstr>
      <vt:lpstr>Шаг  4: Импакт-фактор и квартиль журнала</vt:lpstr>
      <vt:lpstr>Презентация PowerPoint</vt:lpstr>
      <vt:lpstr>Презентация PowerPoint</vt:lpstr>
      <vt:lpstr>Web of Science</vt:lpstr>
      <vt:lpstr>Библиографическая карточка WOS</vt:lpstr>
      <vt:lpstr>Обратите внимание</vt:lpstr>
      <vt:lpstr>Таблица 6.2. Статьи ВАК и РИНЦ</vt:lpstr>
      <vt:lpstr>Система eLIBRARY.RU</vt:lpstr>
      <vt:lpstr>Поиск  в eLIBRARY.RU</vt:lpstr>
      <vt:lpstr>Результаты поиска</vt:lpstr>
      <vt:lpstr>Информация о статье</vt:lpstr>
      <vt:lpstr>Презентация PowerPoint</vt:lpstr>
      <vt:lpstr>Обратите внимание</vt:lpstr>
      <vt:lpstr>Таблица 6.3. Монографии, учебники и учебные пособия </vt:lpstr>
      <vt:lpstr>Как подтвердить наличие публикации?</vt:lpstr>
      <vt:lpstr>Презентация PowerPoint</vt:lpstr>
      <vt:lpstr>Полезные ссылки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Сысоев</dc:creator>
  <cp:lastModifiedBy>Пользователь Windows</cp:lastModifiedBy>
  <cp:revision>658</cp:revision>
  <cp:lastPrinted>2019-10-04T08:23:40Z</cp:lastPrinted>
  <dcterms:created xsi:type="dcterms:W3CDTF">2019-03-19T11:25:02Z</dcterms:created>
  <dcterms:modified xsi:type="dcterms:W3CDTF">2020-12-27T18:27:52Z</dcterms:modified>
</cp:coreProperties>
</file>